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0" r:id="rId3"/>
    <p:sldId id="257" r:id="rId4"/>
    <p:sldId id="337" r:id="rId5"/>
    <p:sldId id="338" r:id="rId6"/>
    <p:sldId id="339" r:id="rId7"/>
    <p:sldId id="340" r:id="rId8"/>
    <p:sldId id="352" r:id="rId9"/>
    <p:sldId id="361" r:id="rId10"/>
    <p:sldId id="343" r:id="rId11"/>
    <p:sldId id="363" r:id="rId12"/>
    <p:sldId id="399" r:id="rId13"/>
    <p:sldId id="356" r:id="rId14"/>
    <p:sldId id="342" r:id="rId15"/>
    <p:sldId id="348" r:id="rId16"/>
    <p:sldId id="353" r:id="rId17"/>
    <p:sldId id="367" r:id="rId18"/>
    <p:sldId id="357" r:id="rId19"/>
    <p:sldId id="349" r:id="rId20"/>
    <p:sldId id="411" r:id="rId21"/>
    <p:sldId id="410" r:id="rId22"/>
    <p:sldId id="350" r:id="rId23"/>
    <p:sldId id="392" r:id="rId24"/>
    <p:sldId id="358" r:id="rId25"/>
    <p:sldId id="355" r:id="rId26"/>
    <p:sldId id="362" r:id="rId27"/>
    <p:sldId id="354" r:id="rId28"/>
    <p:sldId id="359" r:id="rId29"/>
    <p:sldId id="341" r:id="rId30"/>
    <p:sldId id="344" r:id="rId31"/>
    <p:sldId id="368" r:id="rId32"/>
    <p:sldId id="345" r:id="rId33"/>
    <p:sldId id="347" r:id="rId34"/>
    <p:sldId id="409" r:id="rId35"/>
    <p:sldId id="364" r:id="rId36"/>
    <p:sldId id="365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3" autoAdjust="0"/>
    <p:restoredTop sz="94660"/>
  </p:normalViewPr>
  <p:slideViewPr>
    <p:cSldViewPr>
      <p:cViewPr varScale="1">
        <p:scale>
          <a:sx n="82" d="100"/>
          <a:sy n="82" d="100"/>
        </p:scale>
        <p:origin x="1411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43"/>
    </p:cViewPr>
  </p:sorterViewPr>
  <p:notesViewPr>
    <p:cSldViewPr>
      <p:cViewPr varScale="1">
        <p:scale>
          <a:sx n="48" d="100"/>
          <a:sy n="48" d="100"/>
        </p:scale>
        <p:origin x="-243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0B996DB-D4E8-49F9-B34C-3D8C9F1D85C1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8A7704C-E8C0-473D-B92F-30DC7FFC34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94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77DBB-5E50-49B5-9EDB-FE7D6D9FA405}" type="datetimeFigureOut">
              <a:rPr lang="bg-BG" smtClean="0"/>
              <a:pPr/>
              <a:t>14.5.2021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AF185-2AEC-4D3A-B38D-6153F8F5364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8255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AF185-2AEC-4D3A-B38D-6153F8F5364B}" type="slidenum">
              <a:rPr lang="bg-BG" smtClean="0"/>
              <a:pPr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308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AF185-2AEC-4D3A-B38D-6153F8F5364B}" type="slidenum">
              <a:rPr lang="bg-BG" smtClean="0"/>
              <a:pPr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44944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ен триъгълник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Групиране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Свободна форма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Свободна форма 18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Свободна форма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Право съединение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Заглавие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17" name="Подзаглавие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bg-BG"/>
              <a:t>Щракнете за редакция стил подзагл. обр.</a:t>
            </a:r>
            <a:endParaRPr lang="en-US"/>
          </a:p>
        </p:txBody>
      </p:sp>
      <p:sp>
        <p:nvSpPr>
          <p:cNvPr id="11" name="Контейнер за 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B478371E-7FC5-47AF-8AFC-460BC883C079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12" name="Контейнер за долния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Контейнер за номер на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32D65E92-0A8D-43AB-99AE-16D5A2CD8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8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147DC-CEAA-4FF1-81F8-49DBC24C452A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5" name="Контейнер за долния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Контейнер за номер на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58C7B-B36B-4419-A60E-B85B1023A1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0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A06F9-8C5D-4BF1-B562-F8153F56BAEE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5" name="Контейнер за долния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Контейнер за номер на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18BDD-6032-43F8-A400-B89BF7F152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Заглавие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4" name="Контейнер за 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904FA-BD7A-418B-9409-E67B1746C97D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5" name="Контейнер за долния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Контейнер за номер на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EF5D3-D7F4-42A0-A58F-381F78B98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7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-образна стрелка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V-образна стрелка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0C6D9F8-3222-4102-85DE-95D47EA55C66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7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55E6ABF-9A1F-4602-B72E-7FDBFCB620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Заглавие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4DF30BD-0E67-4132-82DF-F7DD20E41F03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1D1DB66-7F06-42AB-B79B-35F89E868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76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съдържани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4010B87-D114-45E1-8DA7-D901EDC4D15E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BD943E8-F978-4AC3-8282-B250E0B9AE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65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45B59B-CEFE-4DA5-A2CB-DFAB5562DC09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AC760F2-E17A-4E58-A5EC-2A2F3D22C5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60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E583B-6300-46AE-A31F-CCC11C405474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3" name="Контейнер за долния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Контейнер за номер на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4A0690-0E50-442A-9BB3-D960AA014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4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3A44124-36FA-4155-A8A1-288D41056710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CB4A53B-B390-4A26-AAD2-E720A73545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20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вободна форма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Свободна форма 1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Правоъгълен триъгълник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Право съединение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V-образна стрелка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V-образна стрелка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11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E0415251-0B64-474F-873F-F5CB32DC4FE4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12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C253670-5091-4988-A7E4-261164430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59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вободна форма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Свободна форма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Правоъгълен триъгъл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Право съединение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Контейнер за заглавие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1033" name="Текстов контейнер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0" name="Контейнер за дата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B02E8EF3-4F3D-48CB-8949-C0A50BA25B8B}" type="datetimeFigureOut">
              <a:rPr lang="en-US"/>
              <a:pPr>
                <a:defRPr/>
              </a:pPr>
              <a:t>5/14/2021</a:t>
            </a:fld>
            <a:endParaRPr lang="en-US"/>
          </a:p>
        </p:txBody>
      </p:sp>
      <p:sp>
        <p:nvSpPr>
          <p:cNvPr id="22" name="Контейнер за долния колонтитул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Контейнер за номер на слайда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9C29EA81-5954-46FB-9A9A-581DA6B7CF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7" r:id="rId2"/>
    <p:sldLayoutId id="2147483792" r:id="rId3"/>
    <p:sldLayoutId id="2147483793" r:id="rId4"/>
    <p:sldLayoutId id="2147483794" r:id="rId5"/>
    <p:sldLayoutId id="2147483795" r:id="rId6"/>
    <p:sldLayoutId id="2147483788" r:id="rId7"/>
    <p:sldLayoutId id="2147483796" r:id="rId8"/>
    <p:sldLayoutId id="2147483797" r:id="rId9"/>
    <p:sldLayoutId id="2147483789" r:id="rId10"/>
    <p:sldLayoutId id="214748379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8.wdp"/><Relationship Id="rId7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enk_KuzkN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2R4QQmCY4J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ariknews.bg/view_article.php?article_id=1145567" TargetMode="External"/><Relationship Id="rId4" Type="http://schemas.openxmlformats.org/officeDocument/2006/relationships/hyperlink" Target="http://dariknews.bg/view_article.php?article_id=137392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eciz2.com/index.php?route=information/information&amp;information_id=2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VOaynQg_a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9duYMdiXi0" TargetMode="External"/><Relationship Id="rId2" Type="http://schemas.openxmlformats.org/officeDocument/2006/relationships/hyperlink" Target="https://www.youtube.com/watch?v=GKcp8xkTvc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10" Type="http://schemas.openxmlformats.org/officeDocument/2006/relationships/hyperlink" Target="https://www.youtube.com/watch?v=dEn2Qvh_qjc" TargetMode="External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_4rwxU1cbw" TargetMode="External"/><Relationship Id="rId2" Type="http://schemas.openxmlformats.org/officeDocument/2006/relationships/hyperlink" Target="https://www.youtube.com/watch?v=C-oekaSZK5o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2828527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bg-BG" sz="7200" dirty="0">
                <a:solidFill>
                  <a:schemeClr val="bg2">
                    <a:lumMod val="50000"/>
                  </a:schemeClr>
                </a:solidFill>
              </a:rPr>
              <a:t>ЛАГЕРНИ ОПОРИ</a:t>
            </a:r>
            <a:endParaRPr lang="en-US" sz="7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А.1 Оси и валове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5516" y="836712"/>
            <a:ext cx="871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Изчисляването на </a:t>
            </a:r>
            <a:r>
              <a:rPr lang="ru-RU" dirty="0">
                <a:solidFill>
                  <a:srgbClr val="0070C0"/>
                </a:solidFill>
              </a:rPr>
              <a:t>прави валове на якост </a:t>
            </a:r>
            <a:r>
              <a:rPr lang="ru-RU" dirty="0"/>
              <a:t>се прави като се отчита натоварването на </a:t>
            </a:r>
            <a:r>
              <a:rPr lang="ru-RU" dirty="0">
                <a:solidFill>
                  <a:srgbClr val="0070C0"/>
                </a:solidFill>
              </a:rPr>
              <a:t>усукване и на огъване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На </a:t>
            </a:r>
            <a:r>
              <a:rPr lang="ru-RU" dirty="0">
                <a:solidFill>
                  <a:srgbClr val="0070C0"/>
                </a:solidFill>
              </a:rPr>
              <a:t>усукване се изчисляват валовете</a:t>
            </a:r>
            <a:r>
              <a:rPr lang="ru-RU" dirty="0"/>
              <a:t>, натоварени на </a:t>
            </a:r>
            <a:r>
              <a:rPr lang="ru-RU" dirty="0">
                <a:solidFill>
                  <a:srgbClr val="0070C0"/>
                </a:solidFill>
              </a:rPr>
              <a:t>чисто усукване </a:t>
            </a:r>
            <a:r>
              <a:rPr lang="ru-RU" dirty="0"/>
              <a:t>и валовете, които освен на усукване са натоварени с </a:t>
            </a:r>
            <a:r>
              <a:rPr lang="ru-RU" dirty="0">
                <a:solidFill>
                  <a:srgbClr val="0070C0"/>
                </a:solidFill>
              </a:rPr>
              <a:t>относително малки огъващи моменти.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43808" y="2355933"/>
                <a:ext cx="2898935" cy="98924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800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bg-BG" sz="2800" i="0">
                              <a:latin typeface="Cambria Math"/>
                            </a:rPr>
                            <m:t>ус</m:t>
                          </m:r>
                        </m:sub>
                      </m:sSub>
                      <m:r>
                        <a:rPr lang="bg-BG" sz="28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800" i="0">
                                  <a:latin typeface="Cambria Math"/>
                                </a:rPr>
                                <m:t>М</m:t>
                              </m:r>
                            </m:e>
                            <m:sub>
                              <m:r>
                                <a:rPr lang="bg-BG" sz="2800" i="0">
                                  <a:latin typeface="Cambria Math"/>
                                </a:rPr>
                                <m:t>ус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800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bg-BG" sz="28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bg-BG" sz="2800" i="0">
                          <a:latin typeface="Cambria Math"/>
                        </a:rPr>
                        <m:t>≤</m:t>
                      </m:r>
                      <m:d>
                        <m:dPr>
                          <m:begChr m:val="["/>
                          <m:endChr m:val="]"/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800" i="1">
                                  <a:latin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bg-BG" sz="2800" i="0">
                                  <a:latin typeface="Cambria Math"/>
                                </a:rPr>
                                <m:t>ус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355933"/>
                <a:ext cx="2898935" cy="98924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98849" y="3599936"/>
                <a:ext cx="1347292" cy="42838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000">
                              <a:latin typeface="Cambria Math"/>
                            </a:rPr>
                            <m:t>М</m:t>
                          </m:r>
                        </m:e>
                        <m:sub>
                          <m:r>
                            <a:rPr lang="bg-BG" sz="2000" i="0">
                              <a:latin typeface="Cambria Math"/>
                            </a:rPr>
                            <m:t>ус</m:t>
                          </m:r>
                        </m:sub>
                      </m:sSub>
                      <m:r>
                        <a:rPr lang="bg-BG" sz="2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000" i="0">
                              <a:latin typeface="Cambria Math"/>
                            </a:rPr>
                            <m:t>М</m:t>
                          </m:r>
                        </m:e>
                        <m:sub>
                          <m:r>
                            <a:rPr lang="bg-BG" sz="2000" i="1">
                              <a:latin typeface="Cambria Math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bg-BG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49" y="3599936"/>
                <a:ext cx="1347292" cy="428387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063871" y="3658991"/>
            <a:ext cx="37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е натоварващ въртящ момент;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89404" y="4169985"/>
                <a:ext cx="566181" cy="40011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bg-BG" sz="2000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bg-BG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04" y="4169985"/>
                <a:ext cx="566181" cy="400110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1720" y="4246929"/>
            <a:ext cx="6876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е</a:t>
            </a:r>
            <a:r>
              <a:rPr lang="en-US" dirty="0"/>
              <a:t> </a:t>
            </a:r>
            <a:r>
              <a:rPr lang="ru-RU" dirty="0"/>
              <a:t>полярен съпротивителен момент на сечението на вала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58856" y="4869160"/>
                <a:ext cx="753027" cy="45050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bg-BG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bg-B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000" i="1">
                                  <a:latin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bg-BG" sz="2000" i="0">
                                  <a:latin typeface="Cambria Math"/>
                                </a:rPr>
                                <m:t>ус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bg-BG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56" y="4869160"/>
                <a:ext cx="753027" cy="450508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2051720" y="4771248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е занижено допустимо напрежение на усукване за материала на вала.</a:t>
            </a:r>
            <a:endParaRPr lang="bg-BG" dirty="0"/>
          </a:p>
        </p:txBody>
      </p:sp>
      <p:sp>
        <p:nvSpPr>
          <p:cNvPr id="14" name="Rectangle 13"/>
          <p:cNvSpPr/>
          <p:nvPr/>
        </p:nvSpPr>
        <p:spPr>
          <a:xfrm>
            <a:off x="395536" y="5471802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Когато валът е натоварен с </a:t>
            </a:r>
            <a:r>
              <a:rPr lang="ru-RU" dirty="0">
                <a:solidFill>
                  <a:srgbClr val="0070C0"/>
                </a:solidFill>
              </a:rPr>
              <a:t>огъващи сили</a:t>
            </a:r>
            <a:r>
              <a:rPr lang="ru-RU" dirty="0"/>
              <a:t>, които </a:t>
            </a:r>
            <a:r>
              <a:rPr lang="ru-RU" dirty="0">
                <a:solidFill>
                  <a:srgbClr val="0070C0"/>
                </a:solidFill>
              </a:rPr>
              <a:t>не лежат в една равнина,</a:t>
            </a:r>
            <a:r>
              <a:rPr lang="ru-RU" dirty="0"/>
              <a:t> изчисляването е на </a:t>
            </a:r>
            <a:r>
              <a:rPr lang="ru-RU" dirty="0">
                <a:solidFill>
                  <a:srgbClr val="0070C0"/>
                </a:solidFill>
              </a:rPr>
              <a:t>сложна якост. </a:t>
            </a:r>
            <a:endParaRPr lang="bg-BG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авоъгълник 6">
                <a:extLst>
                  <a:ext uri="{FF2B5EF4-FFF2-40B4-BE49-F238E27FC236}">
                    <a16:creationId xmlns:a16="http://schemas.microsoft.com/office/drawing/2014/main" id="{0BB30AA8-3897-4CB9-A2CC-9C101583365D}"/>
                  </a:ext>
                </a:extLst>
              </p:cNvPr>
              <p:cNvSpPr/>
              <p:nvPr/>
            </p:nvSpPr>
            <p:spPr>
              <a:xfrm>
                <a:off x="6732240" y="3749646"/>
                <a:ext cx="1674817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bg-BG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=</m:t>
                      </m:r>
                      <m:r>
                        <a:rPr lang="bg-BG" i="1">
                          <a:latin typeface="Cambria Math"/>
                        </a:rPr>
                        <m:t>𝜋</m:t>
                      </m:r>
                      <m:r>
                        <m:rPr>
                          <m:nor/>
                        </m:rPr>
                        <a:rPr lang="bg-BG" i="1">
                          <a:latin typeface="Cambria Math"/>
                        </a:rPr>
                        <m:t> </m:t>
                      </m:r>
                      <m:f>
                        <m:fPr>
                          <m:type m:val="li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bg-BG" i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bg-BG" i="0">
                              <a:latin typeface="Cambria Math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2" name="Правоъгълник 6">
                <a:extLst>
                  <a:ext uri="{FF2B5EF4-FFF2-40B4-BE49-F238E27FC236}">
                    <a16:creationId xmlns:a16="http://schemas.microsoft.com/office/drawing/2014/main" id="{0BB30AA8-3897-4CB9-A2CC-9C1015833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3749646"/>
                <a:ext cx="1674817" cy="369332"/>
              </a:xfrm>
              <a:prstGeom prst="rect">
                <a:avLst/>
              </a:prstGeom>
              <a:blipFill>
                <a:blip r:embed="rId7"/>
                <a:stretch>
                  <a:fillRect t="-119672" r="-20364" b="-17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944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А.1 Оси и валове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6" y="922071"/>
            <a:ext cx="3120932" cy="2340699"/>
          </a:xfrm>
          <a:prstGeom prst="rect">
            <a:avLst/>
          </a:prstGeom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710" y="3645024"/>
            <a:ext cx="3581409" cy="246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1071546"/>
            <a:ext cx="3071834" cy="201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 descr="Колянов вал на автомобила той е един от елементите на двигателя">
            <a:extLst>
              <a:ext uri="{FF2B5EF4-FFF2-40B4-BE49-F238E27FC236}">
                <a16:creationId xmlns:a16="http://schemas.microsoft.com/office/drawing/2014/main" id="{E5BECE81-F9C2-4285-A335-4AA012575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836" y="3429000"/>
            <a:ext cx="3533103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602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/>
          <a:lstStyle/>
          <a:p>
            <a:pPr algn="ctr"/>
            <a:r>
              <a:rPr lang="bg-BG" sz="22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Лагерни опори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12</a:t>
            </a:fld>
            <a:endParaRPr lang="bg-BG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28596" y="1000108"/>
            <a:ext cx="8229600" cy="4667264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3333CC"/>
              </a:buClr>
              <a:buFont typeface="Wingdings" pitchFamily="2" charset="2"/>
              <a:buChar char="Ø"/>
            </a:pPr>
            <a:r>
              <a:rPr lang="bg-BG" sz="1800" dirty="0">
                <a:effectLst/>
                <a:latin typeface="Arial" pitchFamily="34" charset="0"/>
                <a:cs typeface="Arial" pitchFamily="34" charset="0"/>
              </a:rPr>
              <a:t>Лагерните опори осигуряват и поддържат ориентацията в пространството на движещите се части.</a:t>
            </a:r>
            <a:endParaRPr lang="en-US" sz="1800" dirty="0">
              <a:effectLst/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bg-BG" sz="1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v"/>
            </a:pPr>
            <a:r>
              <a:rPr lang="bg-BG" sz="18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В съответствие с двата вида прости движения </a:t>
            </a:r>
            <a:r>
              <a:rPr lang="bg-BG" sz="1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– въртеливо и постъпателно </a:t>
            </a:r>
            <a:r>
              <a:rPr lang="bg-BG" sz="1800" dirty="0">
                <a:latin typeface="Arial" pitchFamily="34" charset="0"/>
                <a:cs typeface="Arial" pitchFamily="34" charset="0"/>
              </a:rPr>
              <a:t>– съществуват лагерни опори, наречени направляващи елементи, за въртеливо и за постъпателно движение.</a:t>
            </a: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endParaRPr lang="bg-BG" sz="1800" dirty="0">
              <a:effectLst/>
              <a:latin typeface="Arial" pitchFamily="34" charset="0"/>
              <a:ea typeface="Arial Unicode MS" panose="020B0604020202020204" pitchFamily="34" charset="-128"/>
              <a:cs typeface="Arial" pitchFamily="34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3714752"/>
            <a:ext cx="28956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643314"/>
            <a:ext cx="37242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>
              <a:solidFill>
                <a:prstClr val="black"/>
              </a:solidFill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>
              <a:solidFill>
                <a:prstClr val="black"/>
              </a:solidFill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>
              <a:solidFill>
                <a:prstClr val="black"/>
              </a:solidFill>
            </a:endParaRP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>
              <a:solidFill>
                <a:prstClr val="black"/>
              </a:solidFill>
            </a:endParaRPr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>
              <a:solidFill>
                <a:prstClr val="black"/>
              </a:solidFill>
            </a:endParaRPr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>
              <a:solidFill>
                <a:prstClr val="black"/>
              </a:solidFill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6442" y="1688034"/>
            <a:ext cx="8856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prstClr val="black"/>
                </a:solidFill>
              </a:rPr>
              <a:t>Според </a:t>
            </a:r>
            <a:r>
              <a:rPr lang="ru-RU" dirty="0">
                <a:solidFill>
                  <a:srgbClr val="FF0000"/>
                </a:solidFill>
              </a:rPr>
              <a:t>посоката на действие на натоварващите сили</a:t>
            </a:r>
            <a:r>
              <a:rPr lang="ru-RU" dirty="0">
                <a:solidFill>
                  <a:prstClr val="black"/>
                </a:solidFill>
              </a:rPr>
              <a:t> лагерите биват: 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solidFill>
                  <a:prstClr val="black"/>
                </a:solidFill>
              </a:rPr>
              <a:t>радиални – възприемат радиални сили, перпендикулярни на оста на шийката; 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solidFill>
                  <a:prstClr val="black"/>
                </a:solidFill>
              </a:rPr>
              <a:t>аксиални – възприемат сили, които действат по оста на лагера; 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solidFill>
                  <a:prstClr val="black"/>
                </a:solidFill>
              </a:rPr>
              <a:t>комбинирани – радиално-аксиални – възприемат както радиални, така и аксиални сили.</a:t>
            </a:r>
            <a:endParaRPr lang="bg-BG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981" y="3429000"/>
            <a:ext cx="8686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prstClr val="black"/>
                </a:solidFill>
              </a:rPr>
              <a:t>Според </a:t>
            </a:r>
            <a:r>
              <a:rPr lang="ru-RU" dirty="0">
                <a:solidFill>
                  <a:srgbClr val="FF0000"/>
                </a:solidFill>
              </a:rPr>
              <a:t>вида на триенето между подвижните и неподвижните части</a:t>
            </a:r>
            <a:r>
              <a:rPr lang="ru-RU" dirty="0">
                <a:solidFill>
                  <a:prstClr val="black"/>
                </a:solidFill>
              </a:rPr>
              <a:t>, лагерите биват: 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prstClr val="black"/>
                </a:solidFill>
              </a:rPr>
              <a:t>плъзгащи лагери – опорната повърхнина на подвижното тяло се плъзга по лагерната повърхнина при непосредствен контакт между тях, триенето е при плъзгане; 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prstClr val="black"/>
                </a:solidFill>
              </a:rPr>
              <a:t>търкалящи лагери – опорната повърхнина на подвижното тяло и лагерната повърхнина са разделени с междинни търкалящи тела, триенето е при търкаляне.</a:t>
            </a:r>
            <a:endParaRPr lang="bg-BG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6442" y="764704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Подвижните оси и валове се разполагат върху </a:t>
            </a:r>
            <a:r>
              <a:rPr lang="ru-RU" dirty="0">
                <a:solidFill>
                  <a:srgbClr val="FF0000"/>
                </a:solidFill>
              </a:rPr>
              <a:t>специални опори</a:t>
            </a:r>
            <a:r>
              <a:rPr lang="ru-RU" dirty="0"/>
              <a:t>, известни с името лагери. Опорните повърхнини са различни. Използват се </a:t>
            </a:r>
            <a:r>
              <a:rPr lang="ru-RU" dirty="0">
                <a:solidFill>
                  <a:srgbClr val="FF0000"/>
                </a:solidFill>
              </a:rPr>
              <a:t>цилиндрични, конусни, сферични и плоски опори. 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258" y="5741012"/>
            <a:ext cx="8519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За </a:t>
            </a:r>
            <a:r>
              <a:rPr lang="ru-RU" dirty="0">
                <a:solidFill>
                  <a:srgbClr val="FF0000"/>
                </a:solidFill>
              </a:rPr>
              <a:t>намаляване на съпротивлението </a:t>
            </a:r>
            <a:r>
              <a:rPr lang="ru-RU" dirty="0"/>
              <a:t>при движение и на износването в контактните повърхнини се подава </a:t>
            </a:r>
            <a:r>
              <a:rPr lang="ru-RU" dirty="0">
                <a:solidFill>
                  <a:srgbClr val="FF0000"/>
                </a:solidFill>
              </a:rPr>
              <a:t>мазилно вещество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18811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1526" y="682007"/>
            <a:ext cx="219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Плъзгащи лагери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520" y="1109816"/>
            <a:ext cx="86829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По конструкция </a:t>
            </a:r>
            <a:r>
              <a:rPr lang="ru-RU" dirty="0"/>
              <a:t>лагерите биват: едноделни (глухи или </a:t>
            </a:r>
            <a:r>
              <a:rPr lang="ru-RU" dirty="0">
                <a:solidFill>
                  <a:srgbClr val="FF0000"/>
                </a:solidFill>
              </a:rPr>
              <a:t>неразглобяеми</a:t>
            </a:r>
            <a:r>
              <a:rPr lang="ru-RU" dirty="0"/>
              <a:t>) – използват се само за крайни шийки; двуделни (</a:t>
            </a:r>
            <a:r>
              <a:rPr lang="ru-RU" dirty="0">
                <a:solidFill>
                  <a:srgbClr val="FF0000"/>
                </a:solidFill>
              </a:rPr>
              <a:t>разглобяеми</a:t>
            </a:r>
            <a:r>
              <a:rPr lang="ru-RU" dirty="0"/>
              <a:t>) – използват се при крайни и междинни (средни) шийки.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7" y="2033147"/>
            <a:ext cx="2134964" cy="2708678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413" y="5327031"/>
            <a:ext cx="2641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неразглобяем плъзгащ лагер</a:t>
            </a:r>
          </a:p>
        </p:txBody>
      </p:sp>
      <p:sp>
        <p:nvSpPr>
          <p:cNvPr id="8" name="Rectangle 7"/>
          <p:cNvSpPr/>
          <p:nvPr/>
        </p:nvSpPr>
        <p:spPr>
          <a:xfrm>
            <a:off x="2627784" y="2053752"/>
            <a:ext cx="15121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1-</a:t>
            </a:r>
            <a:r>
              <a:rPr lang="ru-RU" dirty="0"/>
              <a:t>лагерната втулка  </a:t>
            </a:r>
            <a:endParaRPr lang="en-US" dirty="0"/>
          </a:p>
          <a:p>
            <a:r>
              <a:rPr lang="en-US" dirty="0"/>
              <a:t>2-</a:t>
            </a:r>
            <a:r>
              <a:rPr lang="ru-RU" dirty="0"/>
              <a:t>канал за </a:t>
            </a:r>
          </a:p>
          <a:p>
            <a:r>
              <a:rPr lang="ru-RU" dirty="0"/>
              <a:t>мазане </a:t>
            </a:r>
          </a:p>
          <a:p>
            <a:r>
              <a:rPr lang="en-US" dirty="0"/>
              <a:t>3-</a:t>
            </a:r>
            <a:r>
              <a:rPr lang="ru-RU" dirty="0"/>
              <a:t>стопорен винт </a:t>
            </a:r>
            <a:endParaRPr lang="en-US" dirty="0"/>
          </a:p>
          <a:p>
            <a:r>
              <a:rPr lang="ru-RU" dirty="0"/>
              <a:t>4</a:t>
            </a:r>
            <a:r>
              <a:rPr lang="en-US" dirty="0"/>
              <a:t>-</a:t>
            </a:r>
            <a:r>
              <a:rPr lang="bg-BG" dirty="0"/>
              <a:t>тяло на </a:t>
            </a:r>
            <a:r>
              <a:rPr lang="ru-RU" dirty="0"/>
              <a:t>машината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4383414" y="2420888"/>
            <a:ext cx="45510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Материалите, от които се изработват лагерните черупки трябва да бъдат такива, че да осигуряват малък коефициент на триене и да имат способност да задържат на работната си повърхнина устойчиви мазилни филми. Освен това от лагерните материали се изисква: да са добри проводници на топлина; да не са дефицитни; да позволяват повторна употреба; </a:t>
            </a:r>
            <a:r>
              <a:rPr lang="ru-RU" dirty="0">
                <a:solidFill>
                  <a:srgbClr val="3333CC"/>
                </a:solidFill>
              </a:rPr>
              <a:t>да имат твърдост по-малка от тази на шийката.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0DF33-9B86-492E-98BE-9FB550CBC78D}"/>
              </a:ext>
            </a:extLst>
          </p:cNvPr>
          <p:cNvSpPr txBox="1"/>
          <p:nvPr/>
        </p:nvSpPr>
        <p:spPr>
          <a:xfrm>
            <a:off x="9468544" y="227879"/>
            <a:ext cx="219322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Шийките най-често се изработват от въглеродни ими легирани стомани. </a:t>
            </a:r>
          </a:p>
          <a:p>
            <a:endParaRPr lang="bg-BG" sz="1600" dirty="0"/>
          </a:p>
          <a:p>
            <a:r>
              <a:rPr lang="bg-BG" sz="1600" dirty="0"/>
              <a:t>При </a:t>
            </a:r>
            <a:r>
              <a:rPr lang="bg-BG" sz="1600" i="1" dirty="0">
                <a:solidFill>
                  <a:srgbClr val="3333CC"/>
                </a:solidFill>
              </a:rPr>
              <a:t>голямогабаритни детайли</a:t>
            </a:r>
            <a:r>
              <a:rPr lang="bg-BG" sz="1600" i="1" dirty="0"/>
              <a:t> </a:t>
            </a:r>
            <a:r>
              <a:rPr lang="bg-BG" sz="1600" dirty="0"/>
              <a:t>се използват стоманени или чугунени втулки, при </a:t>
            </a:r>
            <a:r>
              <a:rPr lang="bg-BG" sz="1600" i="1" dirty="0">
                <a:solidFill>
                  <a:srgbClr val="3333CC"/>
                </a:solidFill>
              </a:rPr>
              <a:t>по-малки размери </a:t>
            </a:r>
            <a:r>
              <a:rPr lang="bg-BG" sz="1600" dirty="0"/>
              <a:t>се използва бронз или месинг. Във</a:t>
            </a:r>
            <a:r>
              <a:rPr lang="bg-BG" sz="1600" i="1" dirty="0"/>
              <a:t> </a:t>
            </a:r>
            <a:r>
              <a:rPr lang="bg-BG" sz="1600" i="1" dirty="0">
                <a:solidFill>
                  <a:srgbClr val="3333CC"/>
                </a:solidFill>
              </a:rPr>
              <a:t>фината механика </a:t>
            </a:r>
            <a:r>
              <a:rPr lang="bg-BG" sz="1600" dirty="0"/>
              <a:t>често втулките се изработват от благородни камъни – ахат, корунд, сапфир и др.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2731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8" y="1844824"/>
            <a:ext cx="8671063" cy="44514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915816" y="836712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Разглобяем</a:t>
            </a:r>
            <a:r>
              <a:rPr lang="bg-BG" dirty="0"/>
              <a:t> </a:t>
            </a:r>
            <a:r>
              <a:rPr lang="bg-BG" dirty="0">
                <a:solidFill>
                  <a:srgbClr val="FF0000"/>
                </a:solidFill>
              </a:rPr>
              <a:t>плъзгащ</a:t>
            </a:r>
            <a:r>
              <a:rPr lang="bg-BG" dirty="0"/>
              <a:t> </a:t>
            </a:r>
            <a:r>
              <a:rPr lang="bg-BG" dirty="0">
                <a:solidFill>
                  <a:srgbClr val="FF0000"/>
                </a:solidFill>
              </a:rPr>
              <a:t>лагер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520" y="1340768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основа 1; </a:t>
            </a:r>
            <a:r>
              <a:rPr lang="en-US" dirty="0"/>
              <a:t>  </a:t>
            </a:r>
            <a:r>
              <a:rPr lang="ru-RU" dirty="0"/>
              <a:t>капак 2; </a:t>
            </a:r>
            <a:r>
              <a:rPr lang="en-US" dirty="0"/>
              <a:t>  </a:t>
            </a:r>
            <a:r>
              <a:rPr lang="ru-RU" dirty="0"/>
              <a:t>лагерни черупки 3 и 4;</a:t>
            </a:r>
            <a:r>
              <a:rPr lang="en-US" dirty="0"/>
              <a:t>   </a:t>
            </a:r>
            <a:r>
              <a:rPr lang="ru-RU" dirty="0"/>
              <a:t>шпилки 5; </a:t>
            </a:r>
            <a:r>
              <a:rPr lang="en-US" dirty="0"/>
              <a:t>  </a:t>
            </a:r>
            <a:r>
              <a:rPr lang="ru-RU" dirty="0"/>
              <a:t>гресьорка 6.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30296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611560" y="5463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3686" y="496331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Изчисляване на плъзгащи лагери. Изчисляват се по три основни критерия: </a:t>
            </a:r>
            <a:r>
              <a:rPr lang="ru-RU" dirty="0">
                <a:solidFill>
                  <a:srgbClr val="FF0000"/>
                </a:solidFill>
              </a:rPr>
              <a:t>средно налягане на триещите се повърхнини</a:t>
            </a:r>
            <a:r>
              <a:rPr lang="ru-RU" dirty="0"/>
              <a:t>; специфична мощност на силите на триене; незапалване на лагерите.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477805"/>
            <a:ext cx="4477814" cy="24178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03686" y="3975447"/>
            <a:ext cx="5467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Разпределение на налягането между шийката и лагерната черупка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914246" y="1514535"/>
                <a:ext cx="1363387" cy="89896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800" i="1">
                          <a:latin typeface="Cambria Math"/>
                        </a:rPr>
                        <m:t>𝑝</m:t>
                      </m:r>
                      <m:r>
                        <a:rPr lang="bg-BG" sz="28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8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bg-BG" sz="28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bg-BG" sz="2800" i="1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bg-BG" sz="2800" i="1">
                              <a:latin typeface="Cambria Math"/>
                            </a:rPr>
                            <m:t> </m:t>
                          </m:r>
                          <m:r>
                            <a:rPr lang="bg-BG" sz="2800" i="1">
                              <a:latin typeface="Cambria Math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46" y="1514535"/>
                <a:ext cx="1363387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81801" y="2728884"/>
                <a:ext cx="1428276" cy="5232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800" i="1">
                          <a:latin typeface="Cambria Math"/>
                        </a:rPr>
                        <m:t>𝑝</m:t>
                      </m:r>
                      <m:r>
                        <a:rPr lang="bg-BG" sz="2800" i="0">
                          <a:latin typeface="Cambria Math"/>
                        </a:rPr>
                        <m:t>≤</m:t>
                      </m:r>
                      <m:d>
                        <m:dPr>
                          <m:begChr m:val="["/>
                          <m:endChr m:val="]"/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2800" i="1">
                              <a:latin typeface="Cambria Math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801" y="2728884"/>
                <a:ext cx="14282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943040" y="4003305"/>
                <a:ext cx="1244059" cy="91037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800" i="1">
                          <a:latin typeface="Cambria Math"/>
                        </a:rPr>
                        <m:t>𝜓</m:t>
                      </m:r>
                      <m:r>
                        <a:rPr lang="bg-BG" sz="28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800" i="1">
                              <a:latin typeface="Cambria Math"/>
                            </a:rPr>
                            <m:t>𝑙</m:t>
                          </m:r>
                        </m:num>
                        <m:den>
                          <m:r>
                            <a:rPr lang="bg-BG" sz="2800" i="1">
                              <a:latin typeface="Cambria Math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0" y="4003305"/>
                <a:ext cx="1244059" cy="910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110596" y="3499794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Геометричен параметър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21003" y="4945503"/>
            <a:ext cx="3268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най-често между 0.5 и 1.5</a:t>
            </a:r>
            <a:endParaRPr lang="bg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4AE8EB-B07F-41D3-B600-48AE8D17A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516" y="4550609"/>
            <a:ext cx="2743055" cy="10285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A064E1-8FD5-4D01-A298-6344F6743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20" y="5423874"/>
            <a:ext cx="8951480" cy="3106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A66CCF-60FA-4E3A-B206-5605FF0EB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76" y="5843571"/>
            <a:ext cx="2015733" cy="8971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9FFAA8-838D-487A-9351-79BA6D896BC5}"/>
              </a:ext>
            </a:extLst>
          </p:cNvPr>
          <p:cNvSpPr txBox="1"/>
          <p:nvPr/>
        </p:nvSpPr>
        <p:spPr>
          <a:xfrm>
            <a:off x="3587187" y="6177003"/>
            <a:ext cx="504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За проверка на допустимото натоварване</a:t>
            </a:r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DF2B29D-FE6C-435E-8D66-CB6C866C6D79}"/>
              </a:ext>
            </a:extLst>
          </p:cNvPr>
          <p:cNvSpPr/>
          <p:nvPr/>
        </p:nvSpPr>
        <p:spPr>
          <a:xfrm>
            <a:off x="2555776" y="6177003"/>
            <a:ext cx="864096" cy="2744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1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7" grpId="0" animBg="1"/>
      <p:bldP spid="8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725470"/>
          </a:xfrm>
        </p:spPr>
        <p:txBody>
          <a:bodyPr>
            <a:normAutofit fontScale="90000"/>
          </a:bodyPr>
          <a:lstStyle/>
          <a:p>
            <a:pPr algn="ctr"/>
            <a:r>
              <a:rPr lang="bg-BG" sz="20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Видове лагери според характера на триене между контактуващите повърхнини и някои конструктивни особености</a:t>
            </a:r>
            <a:endParaRPr lang="bg-BG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214422"/>
            <a:ext cx="8329642" cy="473870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bg-BG" sz="1800" dirty="0">
                <a:latin typeface="Arial" pitchFamily="34" charset="0"/>
                <a:cs typeface="Arial" pitchFamily="34" charset="0"/>
              </a:rPr>
              <a:t>Лагери с триене при плъзгане – с цилиндрични, конусни и сферични шийки, лагери на </a:t>
            </a:r>
            <a:r>
              <a:rPr lang="bg-BG" sz="1800" dirty="0" err="1">
                <a:latin typeface="Arial" pitchFamily="34" charset="0"/>
                <a:cs typeface="Arial" pitchFamily="34" charset="0"/>
              </a:rPr>
              <a:t>центри</a:t>
            </a:r>
            <a:r>
              <a:rPr lang="bg-BG" sz="1800" dirty="0">
                <a:latin typeface="Arial" pitchFamily="34" charset="0"/>
                <a:cs typeface="Arial" pitchFamily="34" charset="0"/>
              </a:rPr>
              <a:t> и лагери с остри шийки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17</a:t>
            </a:fld>
            <a:endParaRPr lang="bg-BG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3116"/>
            <a:ext cx="296227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3857628"/>
            <a:ext cx="28384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6" y="2000240"/>
            <a:ext cx="3357586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3528" y="693910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Хидростатични лагери </a:t>
            </a:r>
          </a:p>
          <a:p>
            <a:pPr algn="just"/>
            <a:r>
              <a:rPr lang="ru-RU" dirty="0"/>
              <a:t>За тях е характерно, че в работната зона по специални отвори се подава мазилно вещество под налягане и при неговото разпределяне по лагера се получава достатъчна товароносимост на масления слой. Тези лагери работят при гарантирано течно триене при всички режими и при бавно въртящи се валове.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91" y="2448236"/>
            <a:ext cx="7936218" cy="3168352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483768" y="5247256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радиален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5937" y="5241370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аксиален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7671" y="6186209"/>
            <a:ext cx="34563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https://www.youtube.com/watch?v=menk_KuzkNI</a:t>
            </a:r>
            <a:endParaRPr lang="bg-BG" sz="1400" dirty="0"/>
          </a:p>
          <a:p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2748726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8640" y="764704"/>
            <a:ext cx="86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Хидродинамичните лагери </a:t>
            </a:r>
          </a:p>
          <a:p>
            <a:pPr algn="just"/>
            <a:r>
              <a:rPr lang="ru-RU" dirty="0"/>
              <a:t>Необходимото налягане се създава благодарение на високата скорост и наличието на клиновидна хлабина между подвижната и неподвижната повърхнини. При радиалните лагери хидродинамичното налягане се поражда в резултат на въртенето на шийката спрямо лагера и образуваното клиновидно пространство вследствие на разликата в диаметрите – необходимата хлабина на лагерната двоица.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" y="3458939"/>
            <a:ext cx="5148064" cy="2181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786" y="3613666"/>
            <a:ext cx="3601815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54641" y="281260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Положения на шийката на </a:t>
            </a:r>
            <a:r>
              <a:rPr lang="ru-RU" dirty="0" err="1">
                <a:solidFill>
                  <a:srgbClr val="0070C0"/>
                </a:solidFill>
              </a:rPr>
              <a:t>хидродинамичен</a:t>
            </a:r>
            <a:r>
              <a:rPr lang="ru-RU" dirty="0">
                <a:solidFill>
                  <a:srgbClr val="0070C0"/>
                </a:solidFill>
              </a:rPr>
              <a:t> лагер при различни режими на работа</a:t>
            </a:r>
            <a:endParaRPr lang="bg-BG" dirty="0">
              <a:solidFill>
                <a:srgbClr val="0070C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59632" y="5949280"/>
            <a:ext cx="727280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TextBox 7"/>
          <p:cNvSpPr txBox="1"/>
          <p:nvPr/>
        </p:nvSpPr>
        <p:spPr>
          <a:xfrm>
            <a:off x="4896036" y="6381328"/>
            <a:ext cx="306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обороти</a:t>
            </a:r>
          </a:p>
        </p:txBody>
      </p:sp>
    </p:spTree>
    <p:extLst>
      <p:ext uri="{BB962C8B-B14F-4D97-AF65-F5344CB8AC3E}">
        <p14:creationId xmlns:p14="http://schemas.microsoft.com/office/powerpoint/2010/main" val="4154928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90872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bg-BG" sz="2400" dirty="0">
                <a:solidFill>
                  <a:schemeClr val="bg2">
                    <a:lumMod val="50000"/>
                  </a:schemeClr>
                </a:solidFill>
                <a:effectLst/>
              </a:rPr>
              <a:t>Лагерни опори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Контейнер за съдържание 1"/>
          <p:cNvSpPr>
            <a:spLocks noGrp="1"/>
          </p:cNvSpPr>
          <p:nvPr>
            <p:ph idx="1"/>
          </p:nvPr>
        </p:nvSpPr>
        <p:spPr>
          <a:xfrm>
            <a:off x="827584" y="2276872"/>
            <a:ext cx="7416824" cy="1800200"/>
          </a:xfrm>
        </p:spPr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А. Ротационни направляващи опори</a:t>
            </a:r>
          </a:p>
          <a:p>
            <a:pPr marL="109537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r>
              <a:rPr lang="ru-RU" dirty="0">
                <a:solidFill>
                  <a:srgbClr val="0070C0"/>
                </a:solidFill>
              </a:rPr>
              <a:t>Б. Транслационни направляващи опори</a:t>
            </a:r>
          </a:p>
          <a:p>
            <a:pPr marL="109537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1141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EFF4B-C601-4BD5-81CA-ED459E91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952" y="980728"/>
            <a:ext cx="5092432" cy="2074044"/>
          </a:xfrm>
        </p:spPr>
        <p:txBody>
          <a:bodyPr/>
          <a:lstStyle/>
          <a:p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Опростена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принципна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схема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активен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магнитен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лагер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(АМЛ)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може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види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фиг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1. АМЛ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състои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комплект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електромагнити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усилватели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мощност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които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захранват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с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ток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електромагнитите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контролер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управляваща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система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и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сензори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за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хлабина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със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съответна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електроника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С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тях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осъществява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контрол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положението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ротора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и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регулира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вътрешната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хлабина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лагера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равномерни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хлабини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между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ротора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и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лагера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усилвателите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мощност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осигуряват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еднакви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токове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за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двойките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срещуположни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полюсни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намотки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електромагнитите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Описаното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състояние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променя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контролера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ако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сензорите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за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хлабина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получи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сигнал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че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роторът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е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изместил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центъра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отвора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Предприеманите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действия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в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посока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промяна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токовете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с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еднаква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стойност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но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с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различен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знак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за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едната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намотка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увеличава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за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другата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намалява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докато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сензорите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покажат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че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роторът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е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концентричен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с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лагерния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отвор</a:t>
            </a:r>
            <a: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br>
              <a:rPr lang="en-US" sz="14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F4CAC9-7C67-4BFA-AC69-7E6ADC4D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36" y="116632"/>
            <a:ext cx="2746648" cy="459298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br>
              <a:rPr kumimoji="0" lang="bg-B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+mn-ea"/>
                <a:cs typeface="Arial" charset="0"/>
              </a:rPr>
            </a:br>
            <a:br>
              <a:rPr kumimoji="0" lang="bg-B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+mn-ea"/>
                <a:cs typeface="Arial" charset="0"/>
              </a:rPr>
            </a:br>
            <a:r>
              <a:rPr kumimoji="0" lang="bg-B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+mn-ea"/>
                <a:cs typeface="Arial" charset="0"/>
              </a:rPr>
              <a:t>Магнитни лагери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+mn-ea"/>
                <a:cs typeface="Arial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DB491-E6BB-4152-A1C1-5E157071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33" y="3284984"/>
            <a:ext cx="2808312" cy="3417722"/>
          </a:xfrm>
          <a:prstGeom prst="rect">
            <a:avLst/>
          </a:prstGeom>
        </p:spPr>
      </p:pic>
      <p:pic>
        <p:nvPicPr>
          <p:cNvPr id="6" name="Picture 5" descr="Магнитни лагери">
            <a:extLst>
              <a:ext uri="{FF2B5EF4-FFF2-40B4-BE49-F238E27FC236}">
                <a16:creationId xmlns:a16="http://schemas.microsoft.com/office/drawing/2014/main" id="{94DA06B5-F796-4B91-B632-4525FA9357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40" y="-25409"/>
            <a:ext cx="4425551" cy="35574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AAB0C-1C27-45DB-B54F-3F7D19A327A5}"/>
              </a:ext>
            </a:extLst>
          </p:cNvPr>
          <p:cNvSpPr txBox="1"/>
          <p:nvPr/>
        </p:nvSpPr>
        <p:spPr>
          <a:xfrm>
            <a:off x="4273900" y="5354052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https://www.youtube.com/watch?v=2R4QQmCY4JU</a:t>
            </a:r>
            <a:endParaRPr lang="bg-BG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2935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52FF3F-0C00-4EEF-AE76-20A5704E9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4322462" cy="4275928"/>
          </a:xfrm>
          <a:prstGeom prst="rect">
            <a:avLst/>
          </a:prstGeom>
        </p:spPr>
      </p:pic>
      <p:pic>
        <p:nvPicPr>
          <p:cNvPr id="1026" name="Picture 2" descr="Японски влак на магнитна възглавница полетя с 590 км/ч">
            <a:extLst>
              <a:ext uri="{FF2B5EF4-FFF2-40B4-BE49-F238E27FC236}">
                <a16:creationId xmlns:a16="http://schemas.microsoft.com/office/drawing/2014/main" id="{C3E4C8E7-EFB5-4242-B18D-69D619FA5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518" y="33025"/>
            <a:ext cx="4200128" cy="275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4FCE9-61AC-4C15-AD13-6E1A518B139F}"/>
              </a:ext>
            </a:extLst>
          </p:cNvPr>
          <p:cNvSpPr txBox="1"/>
          <p:nvPr/>
        </p:nvSpPr>
        <p:spPr>
          <a:xfrm>
            <a:off x="4642027" y="3008546"/>
            <a:ext cx="45118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 японската префектура </a:t>
            </a:r>
            <a:r>
              <a:rPr lang="ru-RU" sz="11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Яманаши </a:t>
            </a:r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 бил поставен световен </a:t>
            </a:r>
            <a:r>
              <a:rPr lang="ru-RU" sz="11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рекорд по скорост на влак на въздушна възглавница</a:t>
            </a:r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/маглев/, предаде ТАСС. Според информация на железопътната компания </a:t>
            </a:r>
            <a:r>
              <a:rPr lang="ru-RU" sz="11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JR Tokai</a:t>
            </a:r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/Джей Ар Токай/, по време на изпитания на 18-километров полигон той е достигнал скорост от 590 километра в час.</a:t>
            </a:r>
          </a:p>
          <a:p>
            <a:pPr algn="l" fontAlgn="base"/>
            <a:r>
              <a:rPr lang="ru-RU" sz="1100" b="1" i="0" u="none" strike="noStrike" dirty="0">
                <a:solidFill>
                  <a:srgbClr val="BB20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Япония строи най-дългата жп линия за влак стрела</a:t>
            </a:r>
            <a:endParaRPr lang="ru-RU" sz="1100" b="0" i="0" dirty="0">
              <a:solidFill>
                <a:srgbClr val="47474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Максималната скорост на влаковата композиция със </a:t>
            </a:r>
            <a:r>
              <a:rPr lang="ru-RU" sz="11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седем вагона е била поддържана в продължение на 19 секунди</a:t>
            </a:r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От JR Tokai твърдят, че този рекорд далеч не е пределът на възможностите на японския маглев. Те се надяват в близко бъдеще да достигнат </a:t>
            </a:r>
            <a:r>
              <a:rPr lang="ru-RU" sz="11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скорост от 600 км/ч</a:t>
            </a:r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Предишният рекорд бе поставен на същото тестово трасе през декември 2003 г. Тогава бе постигната скорост от 581 км/ч. В Япония работата над създаване на влакове, движещи се на магнитна възглавница, започва още през 70-те години на миналия век.</a:t>
            </a:r>
          </a:p>
          <a:p>
            <a:pPr algn="l" fontAlgn="base"/>
            <a:r>
              <a:rPr lang="ru-RU" sz="1100" b="1" i="0" u="none" strike="noStrike" dirty="0">
                <a:solidFill>
                  <a:srgbClr val="BB20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Япония пуска влак на магнитна възглавница през 2027-ма</a:t>
            </a:r>
            <a:endParaRPr lang="ru-RU" sz="1100" b="0" i="0" dirty="0">
              <a:solidFill>
                <a:srgbClr val="47474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Едва </a:t>
            </a:r>
            <a:r>
              <a:rPr lang="ru-RU" sz="11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през 2011 г. е одобрен план за изграждането на първата линия</a:t>
            </a:r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Очаква се към </a:t>
            </a:r>
            <a:r>
              <a:rPr lang="ru-RU" sz="11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2027 година тя да свързва Токио и Нагоя</a:t>
            </a:r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Идеята на проекта е </a:t>
            </a:r>
            <a:r>
              <a:rPr lang="ru-RU" sz="11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разстоянието от 286 км между двата града да се взема от влака за 40 минути</a:t>
            </a:r>
            <a:r>
              <a:rPr lang="ru-RU" sz="11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43AC7-87CA-4C75-B281-A5B3702CF29C}"/>
              </a:ext>
            </a:extLst>
          </p:cNvPr>
          <p:cNvSpPr txBox="1"/>
          <p:nvPr/>
        </p:nvSpPr>
        <p:spPr>
          <a:xfrm>
            <a:off x="395536" y="548680"/>
            <a:ext cx="403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/>
              <a:t>Магнитни лагери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64F60-C5D7-4E5C-8DEA-FE1D4404B512}"/>
              </a:ext>
            </a:extLst>
          </p:cNvPr>
          <p:cNvSpPr txBox="1"/>
          <p:nvPr/>
        </p:nvSpPr>
        <p:spPr>
          <a:xfrm>
            <a:off x="107504" y="5877272"/>
            <a:ext cx="4176464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55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" y="0"/>
            <a:ext cx="4913577" cy="368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2627784" y="177525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900629" y="652046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Търкалящи лагери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85182"/>
            <a:ext cx="2997248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157960" y="1021378"/>
            <a:ext cx="381642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Търкалящите лагери са стандартизирани съставни машинни елементи, състоящи се от: търкалящи се тела 3, установени между външен (1) и вътрешен (2)  пръстен и разположени на равни разстояния едно от друго с помощта на специален разделител (сепаратор) 4.</a:t>
            </a:r>
          </a:p>
          <a:p>
            <a:pPr algn="just"/>
            <a:r>
              <a:rPr lang="ru-RU" dirty="0"/>
              <a:t>При работа търкалящите тела се движат (търкалят) по специални канали (пътечки), изработени в повърхнините на външния и вътрешния пръстен.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57960" y="5798404"/>
            <a:ext cx="3469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https://www.youtube.com/watch?v=p_KeL0XtEjw</a:t>
            </a:r>
            <a:endParaRPr lang="bg-BG" sz="1200" dirty="0"/>
          </a:p>
        </p:txBody>
      </p:sp>
    </p:spTree>
    <p:extLst>
      <p:ext uri="{BB962C8B-B14F-4D97-AF65-F5344CB8AC3E}">
        <p14:creationId xmlns:p14="http://schemas.microsoft.com/office/powerpoint/2010/main" val="2648610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8643998" cy="939784"/>
          </a:xfrm>
        </p:spPr>
        <p:txBody>
          <a:bodyPr/>
          <a:lstStyle/>
          <a:p>
            <a:r>
              <a:rPr lang="bg-BG" sz="20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Видове лагери според характера на триене между контактуващите повърхнини и някои конструктивни особености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23</a:t>
            </a:fld>
            <a:endParaRPr lang="bg-BG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2357430"/>
            <a:ext cx="37242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2357430"/>
            <a:ext cx="43910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1285860"/>
            <a:ext cx="850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CC"/>
              </a:buClr>
              <a:buSzPct val="80000"/>
              <a:buFont typeface="Wingdings" pitchFamily="2" charset="2"/>
              <a:buChar char="Ø"/>
            </a:pPr>
            <a:r>
              <a:rPr lang="bg-BG" dirty="0"/>
              <a:t>  Лагери с триене при търкаляне – сачмени, ролкови търкалящи лагери и лагери на призми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4572008"/>
            <a:ext cx="67722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514" y="4653136"/>
            <a:ext cx="6478392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9" y="692696"/>
            <a:ext cx="4016882" cy="1493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283968" y="69269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/>
              <a:t>Според формата на търкалящите тела лагерите се делят на сачмени (дробинкови)  и ролкови с: цилиндрични ролки; конусни ролки, бъчвообразни ролки, иглени ролки; вити ролки.</a:t>
            </a:r>
            <a:endParaRPr lang="bg-BG" dirty="0"/>
          </a:p>
        </p:txBody>
      </p:sp>
      <p:sp>
        <p:nvSpPr>
          <p:cNvPr id="3" name="Rectangle 2"/>
          <p:cNvSpPr/>
          <p:nvPr/>
        </p:nvSpPr>
        <p:spPr>
          <a:xfrm>
            <a:off x="5076056" y="2423139"/>
            <a:ext cx="38118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Според броя на редовете търкалящи тела: едноредови, двуредови  и многоредови.</a:t>
            </a:r>
          </a:p>
          <a:p>
            <a:pPr algn="just"/>
            <a:r>
              <a:rPr lang="ru-RU" dirty="0"/>
              <a:t>Според способността за самонагаждане: несамонагаждащи се и самонагаждащи се.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0" y="2348880"/>
            <a:ext cx="4587750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4988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052736"/>
            <a:ext cx="5717479" cy="278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67744" y="4005064"/>
            <a:ext cx="2100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Сачмен радиален едноредов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7944" y="4005064"/>
            <a:ext cx="19054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Сачмен</a:t>
            </a:r>
          </a:p>
          <a:p>
            <a:r>
              <a:rPr lang="bg-BG" dirty="0">
                <a:solidFill>
                  <a:srgbClr val="FF0000"/>
                </a:solidFill>
              </a:rPr>
              <a:t>двуредов самонагаждащ</a:t>
            </a:r>
          </a:p>
        </p:txBody>
      </p:sp>
      <p:sp>
        <p:nvSpPr>
          <p:cNvPr id="8" name="Rectangle 7"/>
          <p:cNvSpPr/>
          <p:nvPr/>
        </p:nvSpPr>
        <p:spPr>
          <a:xfrm>
            <a:off x="6156176" y="4077072"/>
            <a:ext cx="1369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Ролков </a:t>
            </a:r>
          </a:p>
          <a:p>
            <a:r>
              <a:rPr lang="bg-BG" dirty="0">
                <a:solidFill>
                  <a:srgbClr val="FF0000"/>
                </a:solidFill>
              </a:rPr>
              <a:t>радиален </a:t>
            </a:r>
          </a:p>
        </p:txBody>
      </p:sp>
      <p:sp>
        <p:nvSpPr>
          <p:cNvPr id="2" name="Правоъгълник 1"/>
          <p:cNvSpPr/>
          <p:nvPr/>
        </p:nvSpPr>
        <p:spPr>
          <a:xfrm>
            <a:off x="395536" y="5085184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Основни</a:t>
            </a:r>
            <a:r>
              <a:rPr lang="ru-RU" dirty="0"/>
              <a:t> </a:t>
            </a:r>
            <a:r>
              <a:rPr lang="ru-RU" dirty="0" err="1"/>
              <a:t>размери</a:t>
            </a:r>
            <a:r>
              <a:rPr lang="ru-RU" dirty="0"/>
              <a:t> на </a:t>
            </a:r>
            <a:r>
              <a:rPr lang="ru-RU" dirty="0" err="1"/>
              <a:t>лагерите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вътрешният</a:t>
            </a:r>
            <a:r>
              <a:rPr lang="ru-RU" dirty="0"/>
              <a:t> </a:t>
            </a:r>
            <a:r>
              <a:rPr lang="ru-RU" dirty="0" err="1"/>
              <a:t>диаметър</a:t>
            </a:r>
            <a:r>
              <a:rPr lang="ru-RU" dirty="0"/>
              <a:t>, </a:t>
            </a:r>
            <a:r>
              <a:rPr lang="ru-RU" dirty="0" err="1"/>
              <a:t>външният</a:t>
            </a:r>
            <a:r>
              <a:rPr lang="ru-RU" dirty="0"/>
              <a:t> </a:t>
            </a:r>
            <a:r>
              <a:rPr lang="ru-RU" dirty="0" err="1"/>
              <a:t>диаметър</a:t>
            </a:r>
            <a:r>
              <a:rPr lang="ru-RU" dirty="0"/>
              <a:t>   и </a:t>
            </a:r>
            <a:r>
              <a:rPr lang="ru-RU" dirty="0" err="1"/>
              <a:t>широчината</a:t>
            </a:r>
            <a:r>
              <a:rPr lang="ru-RU" dirty="0"/>
              <a:t>.   </a:t>
            </a:r>
            <a:endParaRPr lang="bg-B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89C7F-F756-4C1D-8C71-D7E0F4389D47}"/>
              </a:ext>
            </a:extLst>
          </p:cNvPr>
          <p:cNvSpPr txBox="1"/>
          <p:nvPr/>
        </p:nvSpPr>
        <p:spPr>
          <a:xfrm>
            <a:off x="3635896" y="5805264"/>
            <a:ext cx="5472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http://preciz2.com/index.php?route=information/information&amp;information_id=24</a:t>
            </a:r>
            <a:endParaRPr lang="bg-BG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8048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8451264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79512" y="4509120"/>
            <a:ext cx="2446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Сачмен радиално-аксиален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43808" y="4509120"/>
            <a:ext cx="1774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000" dirty="0">
                <a:solidFill>
                  <a:srgbClr val="FF0000"/>
                </a:solidFill>
                <a:latin typeface="Arial Narrow"/>
                <a:ea typeface="Times New Roman"/>
                <a:cs typeface="Times New Roman"/>
              </a:rPr>
              <a:t>Конусен ролков </a:t>
            </a:r>
            <a:endParaRPr lang="bg-BG" sz="2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2124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solidFill>
                  <a:srgbClr val="FF0000"/>
                </a:solidFill>
                <a:latin typeface="Arial Narrow"/>
                <a:ea typeface="Times New Roman"/>
                <a:cs typeface="Times New Roman"/>
              </a:rPr>
              <a:t>Сачмен еднопосочен аксиален 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20272" y="4509120"/>
            <a:ext cx="2027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solidFill>
                  <a:srgbClr val="FF0000"/>
                </a:solidFill>
                <a:latin typeface="Arial Narrow"/>
                <a:ea typeface="Times New Roman"/>
                <a:cs typeface="Times New Roman"/>
              </a:rPr>
              <a:t>Сачмен двупосочен аскиален 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22" name="Правоъгълник 1"/>
          <p:cNvSpPr/>
          <p:nvPr/>
        </p:nvSpPr>
        <p:spPr>
          <a:xfrm>
            <a:off x="827584" y="545480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/>
              <a:t>Разпознайте вида на лагерите, посочени във видеоклипа</a:t>
            </a:r>
            <a:r>
              <a:rPr lang="ru-RU" dirty="0"/>
              <a:t>.   </a:t>
            </a:r>
            <a:endParaRPr lang="bg-B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718AF-0F83-4468-A04E-DF263E4E7B53}"/>
              </a:ext>
            </a:extLst>
          </p:cNvPr>
          <p:cNvSpPr txBox="1"/>
          <p:nvPr/>
        </p:nvSpPr>
        <p:spPr>
          <a:xfrm>
            <a:off x="3852579" y="6005770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https://www.youtube.com/watch?v=KVOaynQg_as</a:t>
            </a:r>
            <a:endParaRPr lang="bg-BG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8048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40362" y="836712"/>
            <a:ext cx="8784976" cy="2308324"/>
            <a:chOff x="340362" y="836712"/>
            <a:chExt cx="8784976" cy="2308324"/>
          </a:xfrm>
        </p:grpSpPr>
        <p:sp>
          <p:nvSpPr>
            <p:cNvPr id="2" name="Правоъгълник 1"/>
            <p:cNvSpPr/>
            <p:nvPr/>
          </p:nvSpPr>
          <p:spPr>
            <a:xfrm>
              <a:off x="340362" y="836712"/>
              <a:ext cx="8784976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 err="1">
                  <a:solidFill>
                    <a:srgbClr val="FF0000"/>
                  </a:solidFill>
                </a:rPr>
                <a:t>Статичната</a:t>
              </a:r>
              <a:r>
                <a:rPr lang="ru-RU" dirty="0">
                  <a:solidFill>
                    <a:srgbClr val="FF0000"/>
                  </a:solidFill>
                </a:rPr>
                <a:t> </a:t>
              </a:r>
              <a:r>
                <a:rPr lang="ru-RU" dirty="0" err="1">
                  <a:solidFill>
                    <a:srgbClr val="FF0000"/>
                  </a:solidFill>
                </a:rPr>
                <a:t>товароносимост</a:t>
              </a:r>
              <a:r>
                <a:rPr lang="ru-RU" dirty="0">
                  <a:solidFill>
                    <a:srgbClr val="FF0000"/>
                  </a:solidFill>
                </a:rPr>
                <a:t>    </a:t>
              </a:r>
              <a:r>
                <a:rPr lang="ru-RU" dirty="0" err="1"/>
                <a:t>зависи</a:t>
              </a:r>
              <a:r>
                <a:rPr lang="ru-RU" dirty="0"/>
                <a:t> от </a:t>
              </a:r>
              <a:r>
                <a:rPr lang="ru-RU" dirty="0" err="1"/>
                <a:t>отношението</a:t>
              </a:r>
              <a:r>
                <a:rPr lang="ru-RU" dirty="0"/>
                <a:t> на </a:t>
              </a:r>
              <a:r>
                <a:rPr lang="ru-RU" dirty="0" err="1"/>
                <a:t>диаметъра</a:t>
              </a:r>
              <a:r>
                <a:rPr lang="ru-RU" dirty="0"/>
                <a:t> на </a:t>
              </a:r>
              <a:r>
                <a:rPr lang="ru-RU" dirty="0" err="1"/>
                <a:t>търкалящите</a:t>
              </a:r>
              <a:r>
                <a:rPr lang="ru-RU" dirty="0"/>
                <a:t> тела </a:t>
              </a:r>
              <a:r>
                <a:rPr lang="ru-RU" dirty="0" err="1"/>
                <a:t>към</a:t>
              </a:r>
              <a:r>
                <a:rPr lang="ru-RU" dirty="0"/>
                <a:t> </a:t>
              </a:r>
              <a:r>
                <a:rPr lang="ru-RU" dirty="0" err="1"/>
                <a:t>диаметъра</a:t>
              </a:r>
              <a:r>
                <a:rPr lang="ru-RU" dirty="0"/>
                <a:t> на </a:t>
              </a:r>
              <a:r>
                <a:rPr lang="ru-RU" dirty="0" err="1"/>
                <a:t>пръстена</a:t>
              </a:r>
              <a:r>
                <a:rPr lang="ru-RU" dirty="0"/>
                <a:t>, в </a:t>
              </a:r>
              <a:r>
                <a:rPr lang="ru-RU" dirty="0" err="1"/>
                <a:t>който</a:t>
              </a:r>
              <a:r>
                <a:rPr lang="ru-RU" dirty="0"/>
                <a:t> те се </a:t>
              </a:r>
              <a:r>
                <a:rPr lang="ru-RU" dirty="0" err="1"/>
                <a:t>търкалят</a:t>
              </a:r>
              <a:r>
                <a:rPr lang="ru-RU" dirty="0"/>
                <a:t>. </a:t>
              </a:r>
              <a:r>
                <a:rPr lang="ru-RU" dirty="0" err="1">
                  <a:solidFill>
                    <a:srgbClr val="0070C0"/>
                  </a:solidFill>
                </a:rPr>
                <a:t>Тя</a:t>
              </a:r>
              <a:r>
                <a:rPr lang="ru-RU" dirty="0">
                  <a:solidFill>
                    <a:srgbClr val="0070C0"/>
                  </a:solidFill>
                </a:rPr>
                <a:t> се </a:t>
              </a:r>
              <a:r>
                <a:rPr lang="ru-RU" dirty="0" err="1">
                  <a:solidFill>
                    <a:srgbClr val="0070C0"/>
                  </a:solidFill>
                </a:rPr>
                <a:t>определя</a:t>
              </a:r>
              <a:r>
                <a:rPr lang="ru-RU" dirty="0">
                  <a:solidFill>
                    <a:srgbClr val="0070C0"/>
                  </a:solidFill>
                </a:rPr>
                <a:t> от </a:t>
              </a:r>
              <a:r>
                <a:rPr lang="ru-RU" dirty="0" err="1">
                  <a:solidFill>
                    <a:srgbClr val="0070C0"/>
                  </a:solidFill>
                </a:rPr>
                <a:t>условието</a:t>
              </a:r>
              <a:r>
                <a:rPr lang="ru-RU" dirty="0">
                  <a:solidFill>
                    <a:srgbClr val="0070C0"/>
                  </a:solidFill>
                </a:rPr>
                <a:t> </a:t>
              </a:r>
              <a:r>
                <a:rPr lang="ru-RU" dirty="0" err="1">
                  <a:solidFill>
                    <a:srgbClr val="0070C0"/>
                  </a:solidFill>
                </a:rPr>
                <a:t>натоварването</a:t>
              </a:r>
              <a:r>
                <a:rPr lang="ru-RU" dirty="0">
                  <a:solidFill>
                    <a:srgbClr val="0070C0"/>
                  </a:solidFill>
                </a:rPr>
                <a:t> в </a:t>
              </a:r>
              <a:r>
                <a:rPr lang="ru-RU" dirty="0" err="1">
                  <a:solidFill>
                    <a:srgbClr val="0070C0"/>
                  </a:solidFill>
                </a:rPr>
                <a:t>лагера</a:t>
              </a:r>
              <a:r>
                <a:rPr lang="ru-RU" dirty="0">
                  <a:solidFill>
                    <a:srgbClr val="0070C0"/>
                  </a:solidFill>
                </a:rPr>
                <a:t> да не </a:t>
              </a:r>
              <a:r>
                <a:rPr lang="ru-RU" dirty="0" err="1">
                  <a:solidFill>
                    <a:srgbClr val="0070C0"/>
                  </a:solidFill>
                </a:rPr>
                <a:t>предизвиква</a:t>
              </a:r>
              <a:r>
                <a:rPr lang="ru-RU" dirty="0">
                  <a:solidFill>
                    <a:srgbClr val="0070C0"/>
                  </a:solidFill>
                </a:rPr>
                <a:t> </a:t>
              </a:r>
              <a:r>
                <a:rPr lang="ru-RU" dirty="0" err="1">
                  <a:solidFill>
                    <a:srgbClr val="0070C0"/>
                  </a:solidFill>
                </a:rPr>
                <a:t>остатъчна</a:t>
              </a:r>
              <a:r>
                <a:rPr lang="ru-RU" dirty="0">
                  <a:solidFill>
                    <a:srgbClr val="0070C0"/>
                  </a:solidFill>
                </a:rPr>
                <a:t> (пластична) деформация в </a:t>
              </a:r>
              <a:r>
                <a:rPr lang="ru-RU" dirty="0" err="1">
                  <a:solidFill>
                    <a:srgbClr val="0070C0"/>
                  </a:solidFill>
                </a:rPr>
                <a:t>детайлите</a:t>
              </a:r>
              <a:r>
                <a:rPr lang="ru-RU" dirty="0">
                  <a:solidFill>
                    <a:srgbClr val="0070C0"/>
                  </a:solidFill>
                </a:rPr>
                <a:t> </a:t>
              </a:r>
              <a:r>
                <a:rPr lang="ru-RU" dirty="0" err="1">
                  <a:solidFill>
                    <a:srgbClr val="0070C0"/>
                  </a:solidFill>
                </a:rPr>
                <a:t>му</a:t>
              </a:r>
              <a:r>
                <a:rPr lang="ru-RU" dirty="0">
                  <a:solidFill>
                    <a:srgbClr val="0070C0"/>
                  </a:solidFill>
                </a:rPr>
                <a:t>. </a:t>
              </a:r>
              <a:r>
                <a:rPr lang="ru-RU" dirty="0" err="1"/>
                <a:t>Статичната</a:t>
              </a:r>
              <a:r>
                <a:rPr lang="ru-RU" dirty="0"/>
                <a:t> </a:t>
              </a:r>
              <a:r>
                <a:rPr lang="ru-RU" dirty="0" err="1"/>
                <a:t>товароносимост</a:t>
              </a:r>
              <a:r>
                <a:rPr lang="ru-RU" dirty="0"/>
                <a:t>    е </a:t>
              </a:r>
              <a:r>
                <a:rPr lang="ru-RU" dirty="0" err="1"/>
                <a:t>радиално</a:t>
              </a:r>
              <a:r>
                <a:rPr lang="ru-RU" dirty="0"/>
                <a:t> или </a:t>
              </a:r>
              <a:r>
                <a:rPr lang="ru-RU" dirty="0" err="1"/>
                <a:t>аксиално</a:t>
              </a:r>
              <a:r>
                <a:rPr lang="ru-RU" dirty="0"/>
                <a:t> </a:t>
              </a:r>
              <a:r>
                <a:rPr lang="ru-RU" dirty="0" err="1"/>
                <a:t>натоварване</a:t>
              </a:r>
              <a:r>
                <a:rPr lang="ru-RU" dirty="0"/>
                <a:t> в покой, при </a:t>
              </a:r>
              <a:r>
                <a:rPr lang="ru-RU" dirty="0" err="1"/>
                <a:t>което</a:t>
              </a:r>
              <a:r>
                <a:rPr lang="ru-RU" dirty="0"/>
                <a:t> в </a:t>
              </a:r>
              <a:r>
                <a:rPr lang="ru-RU" dirty="0" err="1"/>
                <a:t>мястото</a:t>
              </a:r>
              <a:r>
                <a:rPr lang="ru-RU" dirty="0"/>
                <a:t> на </a:t>
              </a:r>
              <a:r>
                <a:rPr lang="ru-RU" dirty="0" err="1"/>
                <a:t>допиране</a:t>
              </a:r>
              <a:r>
                <a:rPr lang="ru-RU" dirty="0"/>
                <a:t> на </a:t>
              </a:r>
              <a:r>
                <a:rPr lang="ru-RU" dirty="0" err="1"/>
                <a:t>най-натоварените</a:t>
              </a:r>
              <a:r>
                <a:rPr lang="ru-RU" dirty="0"/>
                <a:t> </a:t>
              </a:r>
              <a:r>
                <a:rPr lang="ru-RU" dirty="0" err="1"/>
                <a:t>сачми</a:t>
              </a:r>
              <a:r>
                <a:rPr lang="ru-RU" dirty="0"/>
                <a:t> (</a:t>
              </a:r>
              <a:r>
                <a:rPr lang="ru-RU" dirty="0" err="1"/>
                <a:t>ролки</a:t>
              </a:r>
              <a:r>
                <a:rPr lang="ru-RU" dirty="0"/>
                <a:t>) по </a:t>
              </a:r>
              <a:r>
                <a:rPr lang="ru-RU" dirty="0" err="1"/>
                <a:t>пътя</a:t>
              </a:r>
              <a:r>
                <a:rPr lang="ru-RU" dirty="0"/>
                <a:t> на </a:t>
              </a:r>
              <a:r>
                <a:rPr lang="ru-RU" dirty="0" err="1"/>
                <a:t>търкалянето</a:t>
              </a:r>
              <a:r>
                <a:rPr lang="ru-RU" dirty="0"/>
                <a:t> им се </a:t>
              </a:r>
              <a:r>
                <a:rPr lang="ru-RU" dirty="0" err="1"/>
                <a:t>появява</a:t>
              </a:r>
              <a:r>
                <a:rPr lang="ru-RU" dirty="0"/>
                <a:t> </a:t>
              </a:r>
              <a:r>
                <a:rPr lang="ru-RU" dirty="0" err="1"/>
                <a:t>остатъчна</a:t>
              </a:r>
              <a:r>
                <a:rPr lang="ru-RU" dirty="0"/>
                <a:t> деформация, равна на 0,0001 от </a:t>
              </a:r>
              <a:r>
                <a:rPr lang="ru-RU" dirty="0" err="1"/>
                <a:t>диаметъра</a:t>
              </a:r>
              <a:r>
                <a:rPr lang="ru-RU" dirty="0"/>
                <a:t> на </a:t>
              </a:r>
              <a:r>
                <a:rPr lang="ru-RU" dirty="0" err="1"/>
                <a:t>сачмите</a:t>
              </a:r>
              <a:r>
                <a:rPr lang="ru-RU" dirty="0"/>
                <a:t> (</a:t>
              </a:r>
              <a:r>
                <a:rPr lang="ru-RU" dirty="0" err="1"/>
                <a:t>ролките</a:t>
              </a:r>
              <a:r>
                <a:rPr lang="ru-RU" dirty="0"/>
                <a:t>).</a:t>
              </a:r>
              <a:endParaRPr lang="bg-BG" dirty="0"/>
            </a:p>
          </p:txBody>
        </p:sp>
        <p:graphicFrame>
          <p:nvGraphicFramePr>
            <p:cNvPr id="3" name="Обект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8721025"/>
                </p:ext>
              </p:extLst>
            </p:nvPr>
          </p:nvGraphicFramePr>
          <p:xfrm>
            <a:off x="3779912" y="852128"/>
            <a:ext cx="306332" cy="344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03112" imgH="228501" progId="">
                    <p:embed/>
                  </p:oleObj>
                </mc:Choice>
                <mc:Fallback>
                  <p:oleObj name="Equation" r:id="rId2" imgW="203112" imgH="228501" progId="">
                    <p:embed/>
                    <p:pic>
                      <p:nvPicPr>
                        <p:cNvPr id="0" name="Picture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852128"/>
                          <a:ext cx="306332" cy="3446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Обект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8050633"/>
                </p:ext>
              </p:extLst>
            </p:nvPr>
          </p:nvGraphicFramePr>
          <p:xfrm>
            <a:off x="2411760" y="1990874"/>
            <a:ext cx="306387" cy="344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03112" imgH="228501" progId="">
                    <p:embed/>
                  </p:oleObj>
                </mc:Choice>
                <mc:Fallback>
                  <p:oleObj name="Equation" r:id="rId4" imgW="203112" imgH="228501" progId="">
                    <p:embed/>
                    <p:pic>
                      <p:nvPicPr>
                        <p:cNvPr id="0" name="Picture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1760" y="1990874"/>
                          <a:ext cx="306387" cy="344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Правоъгълник 4"/>
          <p:cNvSpPr/>
          <p:nvPr/>
        </p:nvSpPr>
        <p:spPr>
          <a:xfrm>
            <a:off x="251520" y="3650885"/>
            <a:ext cx="86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FF0000"/>
                </a:solidFill>
              </a:rPr>
              <a:t>Динамичната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товароносимост</a:t>
            </a:r>
            <a:r>
              <a:rPr lang="ru-RU" dirty="0">
                <a:solidFill>
                  <a:srgbClr val="FF0000"/>
                </a:solidFill>
              </a:rPr>
              <a:t>   </a:t>
            </a:r>
            <a:r>
              <a:rPr lang="ru-RU" dirty="0"/>
              <a:t>се </a:t>
            </a:r>
            <a:r>
              <a:rPr lang="ru-RU" dirty="0" err="1"/>
              <a:t>определя</a:t>
            </a:r>
            <a:r>
              <a:rPr lang="ru-RU" dirty="0"/>
              <a:t> от товара, </a:t>
            </a:r>
            <a:r>
              <a:rPr lang="ru-RU" dirty="0" err="1"/>
              <a:t>който</a:t>
            </a:r>
            <a:r>
              <a:rPr lang="ru-RU" dirty="0"/>
              <a:t> е в </a:t>
            </a:r>
            <a:r>
              <a:rPr lang="ru-RU" dirty="0" err="1"/>
              <a:t>състояние</a:t>
            </a:r>
            <a:r>
              <a:rPr lang="ru-RU" dirty="0"/>
              <a:t> да </a:t>
            </a:r>
            <a:r>
              <a:rPr lang="ru-RU" dirty="0" err="1"/>
              <a:t>издържи</a:t>
            </a:r>
            <a:r>
              <a:rPr lang="ru-RU" dirty="0"/>
              <a:t> </a:t>
            </a:r>
            <a:r>
              <a:rPr lang="ru-RU" dirty="0" err="1"/>
              <a:t>лагерът</a:t>
            </a:r>
            <a:r>
              <a:rPr lang="ru-RU" dirty="0"/>
              <a:t> без </a:t>
            </a:r>
            <a:r>
              <a:rPr lang="ru-RU" dirty="0" err="1"/>
              <a:t>поява</a:t>
            </a:r>
            <a:r>
              <a:rPr lang="ru-RU" dirty="0"/>
              <a:t> на </a:t>
            </a:r>
            <a:r>
              <a:rPr lang="ru-RU" dirty="0" err="1"/>
              <a:t>признаци</a:t>
            </a:r>
            <a:r>
              <a:rPr lang="ru-RU" dirty="0"/>
              <a:t> на умора на материала. </a:t>
            </a:r>
            <a:r>
              <a:rPr lang="ru-RU" dirty="0" err="1"/>
              <a:t>Представлява</a:t>
            </a:r>
            <a:r>
              <a:rPr lang="ru-RU" dirty="0"/>
              <a:t> условно, постоянно по </a:t>
            </a:r>
            <a:r>
              <a:rPr lang="ru-RU" dirty="0" err="1"/>
              <a:t>големина</a:t>
            </a:r>
            <a:r>
              <a:rPr lang="ru-RU" dirty="0"/>
              <a:t> и </a:t>
            </a:r>
            <a:r>
              <a:rPr lang="ru-RU" dirty="0" err="1"/>
              <a:t>посока</a:t>
            </a:r>
            <a:r>
              <a:rPr lang="ru-RU" dirty="0"/>
              <a:t>, </a:t>
            </a:r>
            <a:r>
              <a:rPr lang="ru-RU" dirty="0" err="1"/>
              <a:t>радиално</a:t>
            </a:r>
            <a:r>
              <a:rPr lang="ru-RU" dirty="0"/>
              <a:t> или </a:t>
            </a:r>
            <a:r>
              <a:rPr lang="ru-RU" dirty="0" err="1"/>
              <a:t>аксиално</a:t>
            </a:r>
            <a:r>
              <a:rPr lang="ru-RU" dirty="0"/>
              <a:t> </a:t>
            </a:r>
            <a:r>
              <a:rPr lang="ru-RU" dirty="0" err="1"/>
              <a:t>натоварване</a:t>
            </a:r>
            <a:r>
              <a:rPr lang="ru-RU" dirty="0"/>
              <a:t>, при </a:t>
            </a:r>
            <a:r>
              <a:rPr lang="ru-RU" dirty="0" err="1"/>
              <a:t>което</a:t>
            </a:r>
            <a:r>
              <a:rPr lang="ru-RU" dirty="0"/>
              <a:t> 90% от </a:t>
            </a:r>
            <a:r>
              <a:rPr lang="ru-RU" dirty="0" err="1"/>
              <a:t>лагерите</a:t>
            </a:r>
            <a:r>
              <a:rPr lang="ru-RU" dirty="0"/>
              <a:t> в </a:t>
            </a:r>
            <a:r>
              <a:rPr lang="ru-RU" dirty="0" err="1"/>
              <a:t>една</a:t>
            </a:r>
            <a:r>
              <a:rPr lang="ru-RU" dirty="0"/>
              <a:t> </a:t>
            </a:r>
            <a:r>
              <a:rPr lang="ru-RU" dirty="0" err="1"/>
              <a:t>партида</a:t>
            </a:r>
            <a:r>
              <a:rPr lang="ru-RU" dirty="0"/>
              <a:t> </a:t>
            </a:r>
            <a:r>
              <a:rPr lang="ru-RU" dirty="0" err="1"/>
              <a:t>достигат</a:t>
            </a:r>
            <a:r>
              <a:rPr lang="ru-RU" dirty="0"/>
              <a:t>   </a:t>
            </a:r>
            <a:r>
              <a:rPr lang="ru-RU" dirty="0" err="1"/>
              <a:t>завъртания</a:t>
            </a:r>
            <a:r>
              <a:rPr lang="ru-RU" dirty="0"/>
              <a:t> на </a:t>
            </a:r>
            <a:r>
              <a:rPr lang="ru-RU" dirty="0" err="1"/>
              <a:t>вътрешния</a:t>
            </a:r>
            <a:r>
              <a:rPr lang="ru-RU" dirty="0"/>
              <a:t> </a:t>
            </a:r>
            <a:r>
              <a:rPr lang="ru-RU" dirty="0" err="1"/>
              <a:t>пръстен</a:t>
            </a:r>
            <a:r>
              <a:rPr lang="ru-RU" dirty="0"/>
              <a:t> </a:t>
            </a:r>
            <a:r>
              <a:rPr lang="ru-RU" dirty="0" err="1"/>
              <a:t>спрямо</a:t>
            </a:r>
            <a:r>
              <a:rPr lang="ru-RU" dirty="0"/>
              <a:t> </a:t>
            </a:r>
            <a:r>
              <a:rPr lang="ru-RU" dirty="0" err="1"/>
              <a:t>неподвижния</a:t>
            </a:r>
            <a:r>
              <a:rPr lang="ru-RU" dirty="0"/>
              <a:t> </a:t>
            </a:r>
            <a:r>
              <a:rPr lang="ru-RU" dirty="0" err="1"/>
              <a:t>външен</a:t>
            </a:r>
            <a:r>
              <a:rPr lang="ru-RU" dirty="0"/>
              <a:t>, </a:t>
            </a:r>
            <a:r>
              <a:rPr lang="ru-RU" dirty="0" err="1"/>
              <a:t>преди</a:t>
            </a:r>
            <a:r>
              <a:rPr lang="ru-RU" dirty="0"/>
              <a:t> да се </a:t>
            </a:r>
            <a:r>
              <a:rPr lang="ru-RU" dirty="0" err="1"/>
              <a:t>появят</a:t>
            </a:r>
            <a:r>
              <a:rPr lang="ru-RU" dirty="0"/>
              <a:t> </a:t>
            </a:r>
            <a:r>
              <a:rPr lang="ru-RU" dirty="0" err="1"/>
              <a:t>признаци</a:t>
            </a:r>
            <a:r>
              <a:rPr lang="ru-RU" dirty="0"/>
              <a:t> на умора на материала по </a:t>
            </a:r>
            <a:r>
              <a:rPr lang="ru-RU" dirty="0" err="1"/>
              <a:t>повърхнините</a:t>
            </a:r>
            <a:r>
              <a:rPr lang="ru-RU" dirty="0"/>
              <a:t> на </a:t>
            </a:r>
            <a:r>
              <a:rPr lang="ru-RU" dirty="0" err="1"/>
              <a:t>търкаляне</a:t>
            </a:r>
            <a:r>
              <a:rPr lang="ru-RU" dirty="0"/>
              <a:t>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22549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Правоъгълник 11"/>
          <p:cNvSpPr/>
          <p:nvPr/>
        </p:nvSpPr>
        <p:spPr>
          <a:xfrm>
            <a:off x="276470" y="764704"/>
            <a:ext cx="85910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FF0000"/>
                </a:solidFill>
              </a:rPr>
              <a:t>Търкалящите</a:t>
            </a:r>
            <a:r>
              <a:rPr lang="ru-RU" dirty="0">
                <a:solidFill>
                  <a:srgbClr val="FF0000"/>
                </a:solidFill>
              </a:rPr>
              <a:t> тела и </a:t>
            </a:r>
            <a:r>
              <a:rPr lang="ru-RU" dirty="0" err="1">
                <a:solidFill>
                  <a:srgbClr val="FF0000"/>
                </a:solidFill>
              </a:rPr>
              <a:t>пръстените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се </a:t>
            </a:r>
            <a:r>
              <a:rPr lang="ru-RU" dirty="0" err="1"/>
              <a:t>изработват</a:t>
            </a:r>
            <a:r>
              <a:rPr lang="ru-RU" dirty="0"/>
              <a:t> от </a:t>
            </a:r>
            <a:r>
              <a:rPr lang="ru-RU" dirty="0" err="1">
                <a:solidFill>
                  <a:srgbClr val="FF0000"/>
                </a:solidFill>
              </a:rPr>
              <a:t>високоякостни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лагерни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хромови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стомани</a:t>
            </a:r>
            <a:r>
              <a:rPr lang="ru-RU" dirty="0"/>
              <a:t>. </a:t>
            </a:r>
            <a:r>
              <a:rPr lang="ru-RU" dirty="0" err="1"/>
              <a:t>Използват</a:t>
            </a:r>
            <a:r>
              <a:rPr lang="ru-RU" dirty="0"/>
              <a:t> се </a:t>
            </a:r>
            <a:r>
              <a:rPr lang="ru-RU" dirty="0" err="1"/>
              <a:t>също</a:t>
            </a:r>
            <a:r>
              <a:rPr lang="ru-RU" dirty="0"/>
              <a:t> </a:t>
            </a:r>
            <a:r>
              <a:rPr lang="ru-RU" dirty="0" err="1"/>
              <a:t>така</a:t>
            </a:r>
            <a:r>
              <a:rPr lang="ru-RU" dirty="0"/>
              <a:t> хром-</a:t>
            </a:r>
            <a:r>
              <a:rPr lang="ru-RU" dirty="0" err="1"/>
              <a:t>манган</a:t>
            </a:r>
            <a:r>
              <a:rPr lang="ru-RU" dirty="0"/>
              <a:t>-</a:t>
            </a:r>
            <a:r>
              <a:rPr lang="ru-RU" dirty="0" err="1"/>
              <a:t>титанови</a:t>
            </a:r>
            <a:r>
              <a:rPr lang="ru-RU" dirty="0"/>
              <a:t>, хром-</a:t>
            </a:r>
            <a:r>
              <a:rPr lang="ru-RU" dirty="0" err="1"/>
              <a:t>никелови</a:t>
            </a:r>
            <a:r>
              <a:rPr lang="ru-RU" dirty="0"/>
              <a:t> и др. </a:t>
            </a:r>
            <a:r>
              <a:rPr lang="ru-RU" dirty="0" err="1"/>
              <a:t>стомани</a:t>
            </a:r>
            <a:r>
              <a:rPr lang="ru-RU" dirty="0"/>
              <a:t>.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детайли</a:t>
            </a:r>
            <a:r>
              <a:rPr lang="ru-RU" dirty="0"/>
              <a:t> се </a:t>
            </a:r>
            <a:r>
              <a:rPr lang="ru-RU" dirty="0" err="1"/>
              <a:t>подлагат</a:t>
            </a:r>
            <a:r>
              <a:rPr lang="ru-RU" dirty="0"/>
              <a:t> на </a:t>
            </a:r>
            <a:r>
              <a:rPr lang="ru-RU" dirty="0">
                <a:solidFill>
                  <a:srgbClr val="FF0000"/>
                </a:solidFill>
              </a:rPr>
              <a:t>термообработка </a:t>
            </a:r>
            <a:r>
              <a:rPr lang="ru-RU" dirty="0" err="1">
                <a:solidFill>
                  <a:srgbClr val="FF0000"/>
                </a:solidFill>
              </a:rPr>
              <a:t>със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следващо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шлайфане</a:t>
            </a:r>
            <a:r>
              <a:rPr lang="ru-RU" dirty="0">
                <a:solidFill>
                  <a:srgbClr val="FF0000"/>
                </a:solidFill>
              </a:rPr>
              <a:t> и </a:t>
            </a:r>
            <a:r>
              <a:rPr lang="ru-RU" dirty="0" err="1">
                <a:solidFill>
                  <a:srgbClr val="FF0000"/>
                </a:solidFill>
              </a:rPr>
              <a:t>полиране</a:t>
            </a:r>
            <a:r>
              <a:rPr lang="ru-RU" dirty="0"/>
              <a:t>. </a:t>
            </a:r>
          </a:p>
          <a:p>
            <a:pPr algn="just"/>
            <a:r>
              <a:rPr lang="ru-RU" dirty="0" err="1">
                <a:solidFill>
                  <a:srgbClr val="FF0000"/>
                </a:solidFill>
              </a:rPr>
              <a:t>Сепараторите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се </a:t>
            </a:r>
            <a:r>
              <a:rPr lang="ru-RU" dirty="0" err="1"/>
              <a:t>изработват</a:t>
            </a:r>
            <a:r>
              <a:rPr lang="ru-RU" dirty="0"/>
              <a:t> от </a:t>
            </a:r>
            <a:r>
              <a:rPr lang="ru-RU" dirty="0" err="1">
                <a:solidFill>
                  <a:srgbClr val="FF0000"/>
                </a:solidFill>
              </a:rPr>
              <a:t>мека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листова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стомана</a:t>
            </a:r>
            <a:r>
              <a:rPr lang="ru-RU" dirty="0"/>
              <a:t>. За </a:t>
            </a:r>
            <a:r>
              <a:rPr lang="ru-RU" dirty="0" err="1"/>
              <a:t>високоскоростни</a:t>
            </a:r>
            <a:r>
              <a:rPr lang="ru-RU" dirty="0"/>
              <a:t> лагери </a:t>
            </a:r>
            <a:r>
              <a:rPr lang="ru-RU" dirty="0" err="1"/>
              <a:t>сепараторите</a:t>
            </a:r>
            <a:r>
              <a:rPr lang="ru-RU" dirty="0"/>
              <a:t> се правят от бронз, леки </a:t>
            </a:r>
            <a:r>
              <a:rPr lang="ru-RU" dirty="0" err="1"/>
              <a:t>сплави</a:t>
            </a:r>
            <a:r>
              <a:rPr lang="ru-RU" dirty="0"/>
              <a:t> или от </a:t>
            </a:r>
            <a:r>
              <a:rPr lang="ru-RU" dirty="0" err="1"/>
              <a:t>пластмаси</a:t>
            </a:r>
            <a:r>
              <a:rPr lang="ru-RU" dirty="0"/>
              <a:t>. </a:t>
            </a:r>
          </a:p>
        </p:txBody>
      </p:sp>
      <p:sp>
        <p:nvSpPr>
          <p:cNvPr id="2" name="Правоъгълник 1"/>
          <p:cNvSpPr/>
          <p:nvPr/>
        </p:nvSpPr>
        <p:spPr>
          <a:xfrm>
            <a:off x="276470" y="2690336"/>
            <a:ext cx="8544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70C0"/>
                </a:solidFill>
              </a:rPr>
              <a:t>В </a:t>
            </a:r>
            <a:r>
              <a:rPr lang="ru-RU" dirty="0" err="1">
                <a:solidFill>
                  <a:srgbClr val="0070C0"/>
                </a:solidFill>
              </a:rPr>
              <a:t>инженерната</a:t>
            </a:r>
            <a:r>
              <a:rPr lang="ru-RU" dirty="0">
                <a:solidFill>
                  <a:srgbClr val="0070C0"/>
                </a:solidFill>
              </a:rPr>
              <a:t> практика </a:t>
            </a:r>
            <a:r>
              <a:rPr lang="ru-RU" dirty="0" err="1">
                <a:solidFill>
                  <a:srgbClr val="0070C0"/>
                </a:solidFill>
              </a:rPr>
              <a:t>търкалящите</a:t>
            </a:r>
            <a:r>
              <a:rPr lang="ru-RU" dirty="0">
                <a:solidFill>
                  <a:srgbClr val="0070C0"/>
                </a:solidFill>
              </a:rPr>
              <a:t> лагери не се </a:t>
            </a:r>
            <a:r>
              <a:rPr lang="ru-RU" dirty="0" err="1">
                <a:solidFill>
                  <a:srgbClr val="0070C0"/>
                </a:solidFill>
              </a:rPr>
              <a:t>конструират</a:t>
            </a:r>
            <a:r>
              <a:rPr lang="ru-RU" dirty="0">
                <a:solidFill>
                  <a:srgbClr val="0070C0"/>
                </a:solidFill>
              </a:rPr>
              <a:t>, а се </a:t>
            </a:r>
            <a:r>
              <a:rPr lang="ru-RU" dirty="0" err="1">
                <a:solidFill>
                  <a:srgbClr val="0070C0"/>
                </a:solidFill>
              </a:rPr>
              <a:t>избират</a:t>
            </a:r>
            <a:r>
              <a:rPr lang="ru-RU" dirty="0">
                <a:solidFill>
                  <a:srgbClr val="0070C0"/>
                </a:solidFill>
              </a:rPr>
              <a:t> по </a:t>
            </a:r>
            <a:r>
              <a:rPr lang="ru-RU" dirty="0" err="1">
                <a:solidFill>
                  <a:srgbClr val="0070C0"/>
                </a:solidFill>
              </a:rPr>
              <a:t>тяхната</a:t>
            </a:r>
            <a:r>
              <a:rPr lang="ru-RU" dirty="0">
                <a:solidFill>
                  <a:srgbClr val="0070C0"/>
                </a:solidFill>
              </a:rPr>
              <a:t> статична или динамична </a:t>
            </a:r>
            <a:r>
              <a:rPr lang="ru-RU" dirty="0" err="1">
                <a:solidFill>
                  <a:srgbClr val="0070C0"/>
                </a:solidFill>
              </a:rPr>
              <a:t>товароносимост</a:t>
            </a:r>
            <a:r>
              <a:rPr lang="ru-RU" dirty="0">
                <a:solidFill>
                  <a:srgbClr val="0070C0"/>
                </a:solidFill>
              </a:rPr>
              <a:t>, в </a:t>
            </a:r>
            <a:r>
              <a:rPr lang="ru-RU" dirty="0" err="1">
                <a:solidFill>
                  <a:srgbClr val="0070C0"/>
                </a:solidFill>
              </a:rPr>
              <a:t>зависимост</a:t>
            </a:r>
            <a:r>
              <a:rPr lang="ru-RU" dirty="0">
                <a:solidFill>
                  <a:srgbClr val="0070C0"/>
                </a:solidFill>
              </a:rPr>
              <a:t> от </a:t>
            </a:r>
            <a:r>
              <a:rPr lang="ru-RU" dirty="0" err="1">
                <a:solidFill>
                  <a:srgbClr val="0070C0"/>
                </a:solidFill>
              </a:rPr>
              <a:t>условията</a:t>
            </a:r>
            <a:r>
              <a:rPr lang="ru-RU" dirty="0">
                <a:solidFill>
                  <a:srgbClr val="0070C0"/>
                </a:solidFill>
              </a:rPr>
              <a:t> на работа.</a:t>
            </a:r>
            <a:endParaRPr lang="bg-BG" dirty="0">
              <a:solidFill>
                <a:srgbClr val="0070C0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268585" y="3754647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За </a:t>
            </a:r>
            <a:r>
              <a:rPr lang="ru-RU" dirty="0" err="1">
                <a:solidFill>
                  <a:srgbClr val="FF0000"/>
                </a:solidFill>
              </a:rPr>
              <a:t>мазане</a:t>
            </a:r>
            <a:r>
              <a:rPr lang="ru-RU" dirty="0">
                <a:solidFill>
                  <a:srgbClr val="FF0000"/>
                </a:solidFill>
              </a:rPr>
              <a:t> на </a:t>
            </a:r>
            <a:r>
              <a:rPr lang="ru-RU" dirty="0" err="1">
                <a:solidFill>
                  <a:srgbClr val="FF0000"/>
                </a:solidFill>
              </a:rPr>
              <a:t>търкалящите</a:t>
            </a:r>
            <a:r>
              <a:rPr lang="ru-RU" dirty="0">
                <a:solidFill>
                  <a:srgbClr val="FF0000"/>
                </a:solidFill>
              </a:rPr>
              <a:t> лагери </a:t>
            </a:r>
            <a:r>
              <a:rPr lang="ru-RU" dirty="0"/>
              <a:t>се </a:t>
            </a:r>
            <a:r>
              <a:rPr lang="ru-RU" dirty="0" err="1"/>
              <a:t>използват</a:t>
            </a:r>
            <a:r>
              <a:rPr lang="ru-RU" dirty="0"/>
              <a:t> </a:t>
            </a:r>
            <a:r>
              <a:rPr lang="ru-RU" dirty="0" err="1"/>
              <a:t>течни</a:t>
            </a:r>
            <a:r>
              <a:rPr lang="ru-RU" dirty="0"/>
              <a:t>, </a:t>
            </a:r>
            <a:r>
              <a:rPr lang="ru-RU" dirty="0" err="1"/>
              <a:t>полутвърди</a:t>
            </a:r>
            <a:r>
              <a:rPr lang="ru-RU" dirty="0"/>
              <a:t> и </a:t>
            </a:r>
            <a:r>
              <a:rPr lang="ru-RU" dirty="0" err="1"/>
              <a:t>твърди</a:t>
            </a:r>
            <a:r>
              <a:rPr lang="ru-RU" dirty="0"/>
              <a:t> </a:t>
            </a:r>
            <a:r>
              <a:rPr lang="ru-RU" dirty="0" err="1"/>
              <a:t>мазилни</a:t>
            </a:r>
            <a:r>
              <a:rPr lang="ru-RU" dirty="0"/>
              <a:t> вещества. </a:t>
            </a:r>
            <a:r>
              <a:rPr lang="ru-RU" dirty="0" err="1"/>
              <a:t>Течните</a:t>
            </a:r>
            <a:r>
              <a:rPr lang="ru-RU" dirty="0"/>
              <a:t> </a:t>
            </a:r>
            <a:r>
              <a:rPr lang="ru-RU" dirty="0" err="1"/>
              <a:t>мазилни</a:t>
            </a:r>
            <a:r>
              <a:rPr lang="ru-RU" dirty="0"/>
              <a:t> вещества (</a:t>
            </a:r>
            <a:r>
              <a:rPr lang="ru-RU" dirty="0" err="1"/>
              <a:t>минерални</a:t>
            </a:r>
            <a:r>
              <a:rPr lang="ru-RU" dirty="0"/>
              <a:t> масла и др.) се </a:t>
            </a:r>
            <a:r>
              <a:rPr lang="ru-RU" dirty="0" err="1"/>
              <a:t>използват</a:t>
            </a:r>
            <a:r>
              <a:rPr lang="ru-RU" dirty="0"/>
              <a:t> при </a:t>
            </a:r>
            <a:r>
              <a:rPr lang="ru-RU" dirty="0" err="1"/>
              <a:t>периферни</a:t>
            </a:r>
            <a:r>
              <a:rPr lang="ru-RU" dirty="0"/>
              <a:t> скорости на вала над 10 m/s. </a:t>
            </a:r>
            <a:r>
              <a:rPr lang="ru-RU" dirty="0" err="1"/>
              <a:t>Твърдите</a:t>
            </a:r>
            <a:r>
              <a:rPr lang="ru-RU" dirty="0"/>
              <a:t> </a:t>
            </a:r>
            <a:r>
              <a:rPr lang="ru-RU" dirty="0" err="1"/>
              <a:t>мазилни</a:t>
            </a:r>
            <a:r>
              <a:rPr lang="ru-RU" dirty="0"/>
              <a:t> вещества (</a:t>
            </a:r>
            <a:r>
              <a:rPr lang="ru-RU" dirty="0" err="1"/>
              <a:t>колоиден</a:t>
            </a:r>
            <a:r>
              <a:rPr lang="ru-RU" dirty="0"/>
              <a:t> графит и др.) се </a:t>
            </a:r>
            <a:r>
              <a:rPr lang="ru-RU" dirty="0" err="1"/>
              <a:t>използват</a:t>
            </a:r>
            <a:r>
              <a:rPr lang="ru-RU" dirty="0"/>
              <a:t> в </a:t>
            </a:r>
            <a:r>
              <a:rPr lang="ru-RU" dirty="0" err="1"/>
              <a:t>разпрашено</a:t>
            </a:r>
            <a:r>
              <a:rPr lang="ru-RU" dirty="0"/>
              <a:t> </a:t>
            </a:r>
            <a:r>
              <a:rPr lang="ru-RU" dirty="0" err="1"/>
              <a:t>състояние</a:t>
            </a:r>
            <a:r>
              <a:rPr lang="ru-RU" dirty="0"/>
              <a:t> за лагери,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работят</a:t>
            </a:r>
            <a:r>
              <a:rPr lang="ru-RU" dirty="0"/>
              <a:t> при </a:t>
            </a:r>
            <a:r>
              <a:rPr lang="ru-RU" dirty="0" err="1"/>
              <a:t>температури</a:t>
            </a:r>
            <a:r>
              <a:rPr lang="ru-RU" dirty="0"/>
              <a:t> над 300°С.</a:t>
            </a:r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3995936" y="5498666"/>
            <a:ext cx="4824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https://www.youtube.com/watch?v=GKcp8xkTvco</a:t>
            </a:r>
            <a:endParaRPr lang="bg-BG" sz="1400" dirty="0"/>
          </a:p>
          <a:p>
            <a:endParaRPr lang="bg-BG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70D28-E037-41DD-A59C-91F765F364AA}"/>
              </a:ext>
            </a:extLst>
          </p:cNvPr>
          <p:cNvSpPr txBox="1"/>
          <p:nvPr/>
        </p:nvSpPr>
        <p:spPr>
          <a:xfrm>
            <a:off x="3995936" y="6021886"/>
            <a:ext cx="5004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https://www.youtube.com/watch?v=19duYMdiXi0</a:t>
            </a:r>
            <a:endParaRPr lang="bg-BG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869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А.2 Лагери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AAJDQSH0.jpg" descr="AAJDQSH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4664"/>
            <a:ext cx="2627783" cy="197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Текстово поле 1"/>
          <p:cNvSpPr txBox="1"/>
          <p:nvPr/>
        </p:nvSpPr>
        <p:spPr>
          <a:xfrm>
            <a:off x="395536" y="256490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почистване</a:t>
            </a:r>
          </a:p>
        </p:txBody>
      </p:sp>
      <p:pic>
        <p:nvPicPr>
          <p:cNvPr id="14" name="AAJDQSK0.jpg" descr="AAJDQSK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5" y="980729"/>
            <a:ext cx="297351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Текстово поле 2"/>
          <p:cNvSpPr txBox="1"/>
          <p:nvPr/>
        </p:nvSpPr>
        <p:spPr>
          <a:xfrm>
            <a:off x="2987824" y="326421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смазване</a:t>
            </a:r>
          </a:p>
        </p:txBody>
      </p:sp>
      <p:pic>
        <p:nvPicPr>
          <p:cNvPr id="16" name="AAJDQTD0a.jpg" descr="AAJDQTD0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45121"/>
            <a:ext cx="2701276" cy="165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AAJDQTE0b.jpg" descr="AAJDQTE0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06" y="2377368"/>
            <a:ext cx="2649114" cy="162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AAJDQTG0b.jpg" descr="AAJDQTG0b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239973"/>
            <a:ext cx="2929871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AAJDQTJ0a.jpg" descr="AAJDQTJ0a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861048"/>
            <a:ext cx="2833768" cy="174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AAJDQSS0.jpg" descr="AAJDQSS0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33544"/>
            <a:ext cx="3078127" cy="189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AAJDQTL0a.jpg" descr="AAJDQTL0a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75" y="4913999"/>
            <a:ext cx="3047068" cy="18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430ED1-3AA8-4E0D-83E4-6D58CE32F398}"/>
              </a:ext>
            </a:extLst>
          </p:cNvPr>
          <p:cNvSpPr txBox="1"/>
          <p:nvPr/>
        </p:nvSpPr>
        <p:spPr>
          <a:xfrm>
            <a:off x="4068752" y="6372579"/>
            <a:ext cx="5026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0"/>
              </a:rPr>
              <a:t>https://www.youtube.com/watch?v=dEn2Qvh_qjc</a:t>
            </a:r>
            <a:endParaRPr lang="bg-BG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B5641-7E73-4AC4-9AEF-7E562F5DAC7D}"/>
              </a:ext>
            </a:extLst>
          </p:cNvPr>
          <p:cNvSpPr txBox="1"/>
          <p:nvPr/>
        </p:nvSpPr>
        <p:spPr>
          <a:xfrm>
            <a:off x="3913876" y="5601415"/>
            <a:ext cx="52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Причини за износване и поддръжка на лагерите</a:t>
            </a:r>
            <a:endParaRPr lang="en-US" sz="16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051903F-2335-4634-B44E-38FB49C3AF08}"/>
              </a:ext>
            </a:extLst>
          </p:cNvPr>
          <p:cNvSpPr/>
          <p:nvPr/>
        </p:nvSpPr>
        <p:spPr>
          <a:xfrm>
            <a:off x="6425991" y="6065912"/>
            <a:ext cx="234241" cy="246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3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А.1 Оси и валове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9512" y="836712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Осите и валовете </a:t>
            </a:r>
            <a:r>
              <a:rPr lang="ru-RU" dirty="0"/>
              <a:t>са машинни елементи, върху които се закрепват </a:t>
            </a:r>
            <a:r>
              <a:rPr lang="ru-RU" dirty="0">
                <a:solidFill>
                  <a:srgbClr val="FF0000"/>
                </a:solidFill>
              </a:rPr>
              <a:t>въртящи се или осцилиращи части</a:t>
            </a:r>
            <a:r>
              <a:rPr lang="ru-RU" dirty="0"/>
              <a:t>: ролки, ремъчни шайби, зъбни колела и др.. 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2" y="1956385"/>
            <a:ext cx="5400000" cy="2655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10436" y="2335712"/>
            <a:ext cx="32335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1 - опорни повърхнини – шийки</a:t>
            </a:r>
          </a:p>
          <a:p>
            <a:r>
              <a:rPr lang="ru-RU" dirty="0"/>
              <a:t>2 - базова повърхнина, върху които се поставят въртящите се части  </a:t>
            </a:r>
          </a:p>
          <a:p>
            <a:r>
              <a:rPr lang="ru-RU" dirty="0"/>
              <a:t>3 - преходни повърхнини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512" y="2135667"/>
            <a:ext cx="3923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видове повърхнини 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409" y="5085184"/>
            <a:ext cx="85591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Осите са неподвижни или подвижни </a:t>
            </a:r>
            <a:r>
              <a:rPr lang="ru-RU" dirty="0"/>
              <a:t>елементи, върху които се </a:t>
            </a:r>
            <a:r>
              <a:rPr lang="ru-RU" dirty="0">
                <a:solidFill>
                  <a:srgbClr val="FF0000"/>
                </a:solidFill>
              </a:rPr>
              <a:t>закрепват други машинни елементи</a:t>
            </a:r>
            <a:r>
              <a:rPr lang="ru-RU" dirty="0"/>
              <a:t>. Те изпълняват ролята на греди, тъй като са </a:t>
            </a:r>
            <a:r>
              <a:rPr lang="ru-RU" dirty="0">
                <a:solidFill>
                  <a:srgbClr val="FF0000"/>
                </a:solidFill>
              </a:rPr>
              <a:t>натоварени предимно с напречни сили</a:t>
            </a:r>
            <a:r>
              <a:rPr lang="ru-RU" dirty="0"/>
              <a:t> и характерно напрежение в тях е напрежението на </a:t>
            </a:r>
            <a:r>
              <a:rPr lang="ru-RU" dirty="0">
                <a:solidFill>
                  <a:srgbClr val="FF0000"/>
                </a:solidFill>
              </a:rPr>
              <a:t>огъване.</a:t>
            </a:r>
            <a:endParaRPr lang="bg-B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 Б. Транслационни направляващи опори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107504" y="764704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Всяка </a:t>
            </a:r>
            <a:r>
              <a:rPr lang="ru-RU" dirty="0" err="1">
                <a:solidFill>
                  <a:srgbClr val="FF0000"/>
                </a:solidFill>
              </a:rPr>
              <a:t>транслационна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направляваща</a:t>
            </a:r>
            <a:r>
              <a:rPr lang="ru-RU" dirty="0">
                <a:solidFill>
                  <a:srgbClr val="FF0000"/>
                </a:solidFill>
              </a:rPr>
              <a:t> опора </a:t>
            </a:r>
            <a:r>
              <a:rPr lang="ru-RU" dirty="0"/>
              <a:t>се </a:t>
            </a:r>
            <a:r>
              <a:rPr lang="ru-RU" dirty="0" err="1"/>
              <a:t>образува</a:t>
            </a:r>
            <a:r>
              <a:rPr lang="ru-RU" dirty="0"/>
              <a:t> от две звена (тела) с </a:t>
            </a:r>
            <a:r>
              <a:rPr lang="ru-RU" dirty="0" err="1"/>
              <a:t>относителна</a:t>
            </a:r>
            <a:r>
              <a:rPr lang="ru-RU" dirty="0"/>
              <a:t> </a:t>
            </a:r>
            <a:r>
              <a:rPr lang="ru-RU" dirty="0" err="1"/>
              <a:t>праволинейна</a:t>
            </a:r>
            <a:r>
              <a:rPr lang="ru-RU" dirty="0"/>
              <a:t> </a:t>
            </a:r>
            <a:r>
              <a:rPr lang="ru-RU" dirty="0" err="1"/>
              <a:t>транслация</a:t>
            </a:r>
            <a:r>
              <a:rPr lang="ru-RU" dirty="0"/>
              <a:t> – </a:t>
            </a:r>
            <a:r>
              <a:rPr lang="ru-RU" dirty="0" err="1">
                <a:solidFill>
                  <a:srgbClr val="FF0000"/>
                </a:solidFill>
              </a:rPr>
              <a:t>кинематичната</a:t>
            </a:r>
            <a:r>
              <a:rPr lang="ru-RU" dirty="0">
                <a:solidFill>
                  <a:srgbClr val="FF0000"/>
                </a:solidFill>
              </a:rPr>
              <a:t> двоица е </a:t>
            </a:r>
            <a:r>
              <a:rPr lang="ru-RU" dirty="0" err="1">
                <a:solidFill>
                  <a:srgbClr val="FF0000"/>
                </a:solidFill>
              </a:rPr>
              <a:t>плъзгаща</a:t>
            </a:r>
            <a:r>
              <a:rPr lang="ru-RU" dirty="0">
                <a:solidFill>
                  <a:srgbClr val="FF0000"/>
                </a:solidFill>
              </a:rPr>
              <a:t>.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183163" y="1772816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Според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вида на </a:t>
            </a:r>
            <a:r>
              <a:rPr lang="ru-RU" dirty="0" err="1">
                <a:solidFill>
                  <a:srgbClr val="FF0000"/>
                </a:solidFill>
              </a:rPr>
              <a:t>триенето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се делят на </a:t>
            </a:r>
            <a:r>
              <a:rPr lang="ru-RU" dirty="0" err="1">
                <a:solidFill>
                  <a:srgbClr val="FF0000"/>
                </a:solidFill>
              </a:rPr>
              <a:t>плъзгащи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dirty="0" err="1">
                <a:solidFill>
                  <a:srgbClr val="FF0000"/>
                </a:solidFill>
              </a:rPr>
              <a:t>търкалящи</a:t>
            </a:r>
            <a:r>
              <a:rPr lang="ru-RU" dirty="0">
                <a:solidFill>
                  <a:srgbClr val="FF0000"/>
                </a:solidFill>
              </a:rPr>
              <a:t>, с </a:t>
            </a:r>
            <a:r>
              <a:rPr lang="ru-RU" dirty="0" err="1">
                <a:solidFill>
                  <a:srgbClr val="FF0000"/>
                </a:solidFill>
              </a:rPr>
              <a:t>флуидно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триене</a:t>
            </a:r>
            <a:r>
              <a:rPr lang="ru-RU" dirty="0">
                <a:solidFill>
                  <a:srgbClr val="FF0000"/>
                </a:solidFill>
              </a:rPr>
              <a:t> и с </a:t>
            </a:r>
            <a:r>
              <a:rPr lang="ru-RU" dirty="0" err="1">
                <a:solidFill>
                  <a:srgbClr val="FF0000"/>
                </a:solidFill>
              </a:rPr>
              <a:t>вътрешно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триене</a:t>
            </a:r>
            <a:r>
              <a:rPr lang="ru-RU" dirty="0">
                <a:solidFill>
                  <a:srgbClr val="FF0000"/>
                </a:solidFill>
              </a:rPr>
              <a:t> (</a:t>
            </a:r>
            <a:r>
              <a:rPr lang="ru-RU" dirty="0" err="1">
                <a:solidFill>
                  <a:srgbClr val="FF0000"/>
                </a:solidFill>
              </a:rPr>
              <a:t>еластични</a:t>
            </a:r>
            <a:r>
              <a:rPr lang="ru-RU" dirty="0">
                <a:solidFill>
                  <a:srgbClr val="FF0000"/>
                </a:solidFill>
              </a:rPr>
              <a:t>).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Правоъгълник 3"/>
          <p:cNvSpPr/>
          <p:nvPr/>
        </p:nvSpPr>
        <p:spPr>
          <a:xfrm>
            <a:off x="186814" y="2564904"/>
            <a:ext cx="8781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Транслационните</a:t>
            </a:r>
            <a:r>
              <a:rPr lang="ru-RU" dirty="0"/>
              <a:t> </a:t>
            </a:r>
            <a:r>
              <a:rPr lang="ru-RU" dirty="0" err="1"/>
              <a:t>направляващи</a:t>
            </a:r>
            <a:r>
              <a:rPr lang="ru-RU" dirty="0"/>
              <a:t> опори се делят на </a:t>
            </a:r>
            <a:r>
              <a:rPr lang="ru-RU" dirty="0" err="1">
                <a:solidFill>
                  <a:srgbClr val="FF0000"/>
                </a:solidFill>
              </a:rPr>
              <a:t>отворени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или </a:t>
            </a:r>
            <a:r>
              <a:rPr lang="ru-RU" dirty="0" err="1"/>
              <a:t>открити</a:t>
            </a:r>
            <a:r>
              <a:rPr lang="ru-RU" dirty="0"/>
              <a:t> (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>
                <a:solidFill>
                  <a:srgbClr val="FF0000"/>
                </a:solidFill>
              </a:rPr>
              <a:t>силово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затваряне</a:t>
            </a:r>
            <a:r>
              <a:rPr lang="ru-RU" dirty="0"/>
              <a:t>) и </a:t>
            </a:r>
            <a:r>
              <a:rPr lang="ru-RU" dirty="0" err="1">
                <a:solidFill>
                  <a:srgbClr val="FF0000"/>
                </a:solidFill>
              </a:rPr>
              <a:t>затворени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или </a:t>
            </a:r>
            <a:r>
              <a:rPr lang="ru-RU" dirty="0" err="1"/>
              <a:t>закрити</a:t>
            </a:r>
            <a:r>
              <a:rPr lang="ru-RU" dirty="0"/>
              <a:t> (с </a:t>
            </a:r>
            <a:r>
              <a:rPr lang="ru-RU" dirty="0" err="1">
                <a:solidFill>
                  <a:srgbClr val="FF0000"/>
                </a:solidFill>
              </a:rPr>
              <a:t>геометрично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затваряне</a:t>
            </a:r>
            <a:r>
              <a:rPr lang="ru-RU" dirty="0"/>
              <a:t>). </a:t>
            </a:r>
            <a:endParaRPr lang="bg-BG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0" y="3652211"/>
            <a:ext cx="6501619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Текстово поле 6"/>
          <p:cNvSpPr txBox="1"/>
          <p:nvPr/>
        </p:nvSpPr>
        <p:spPr>
          <a:xfrm>
            <a:off x="392866" y="528538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отворени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3995936" y="51431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затворени</a:t>
            </a:r>
          </a:p>
        </p:txBody>
      </p:sp>
      <p:sp>
        <p:nvSpPr>
          <p:cNvPr id="9" name="Текстово поле 8"/>
          <p:cNvSpPr txBox="1"/>
          <p:nvPr/>
        </p:nvSpPr>
        <p:spPr>
          <a:xfrm>
            <a:off x="2375857" y="335699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плоски</a:t>
            </a:r>
          </a:p>
        </p:txBody>
      </p:sp>
      <p:pic>
        <p:nvPicPr>
          <p:cNvPr id="12" name="Картина 1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714355"/>
            <a:ext cx="2946988" cy="990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Текстово поле 13"/>
          <p:cNvSpPr txBox="1"/>
          <p:nvPr/>
        </p:nvSpPr>
        <p:spPr>
          <a:xfrm>
            <a:off x="3546908" y="6096939"/>
            <a:ext cx="187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цилиндрични</a:t>
            </a:r>
          </a:p>
        </p:txBody>
      </p:sp>
      <p:pic>
        <p:nvPicPr>
          <p:cNvPr id="18" name="Картина 1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5314799"/>
            <a:ext cx="2304256" cy="1486617"/>
          </a:xfrm>
          <a:prstGeom prst="rect">
            <a:avLst/>
          </a:prstGeom>
        </p:spPr>
      </p:pic>
      <p:sp>
        <p:nvSpPr>
          <p:cNvPr id="20" name="Правоъгълник 19"/>
          <p:cNvSpPr/>
          <p:nvPr/>
        </p:nvSpPr>
        <p:spPr>
          <a:xfrm>
            <a:off x="7056569" y="4002959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00B0F0"/>
                </a:solidFill>
              </a:rPr>
              <a:t>плъзгащи</a:t>
            </a:r>
            <a:r>
              <a:rPr lang="bg-BG" dirty="0"/>
              <a:t> </a:t>
            </a:r>
            <a:r>
              <a:rPr lang="bg-BG" dirty="0">
                <a:solidFill>
                  <a:srgbClr val="00B0F0"/>
                </a:solidFill>
              </a:rPr>
              <a:t>опори</a:t>
            </a:r>
          </a:p>
        </p:txBody>
      </p:sp>
    </p:spTree>
    <p:extLst>
      <p:ext uri="{BB962C8B-B14F-4D97-AF65-F5344CB8AC3E}">
        <p14:creationId xmlns:p14="http://schemas.microsoft.com/office/powerpoint/2010/main" val="709071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  <p:bldP spid="14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69CA07-C8CB-4DB5-B109-1BB89D3D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4844207" cy="3199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B1CF23-EF3A-45F2-AF5C-1B245FC8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53" y="2492896"/>
            <a:ext cx="3918051" cy="391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79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 Б. Транслационни направляващи опори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251520" y="908720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Силово</a:t>
            </a:r>
            <a:r>
              <a:rPr lang="ru-RU" dirty="0"/>
              <a:t> условие за </a:t>
            </a:r>
            <a:r>
              <a:rPr lang="ru-RU" dirty="0" err="1"/>
              <a:t>подвижност</a:t>
            </a:r>
            <a:r>
              <a:rPr lang="ru-RU" dirty="0"/>
              <a:t> на опорите: </a:t>
            </a:r>
            <a:r>
              <a:rPr lang="bg-BG" dirty="0"/>
              <a:t>задвижващата компонента  на приложената сила  трябва значително да превъзхожда по големина противоположната сила на триене в опорите.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38"/>
            <a:ext cx="6474346" cy="274747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авоъгълник 2"/>
              <p:cNvSpPr/>
              <p:nvPr/>
            </p:nvSpPr>
            <p:spPr>
              <a:xfrm>
                <a:off x="2915816" y="5445224"/>
                <a:ext cx="4062972" cy="46166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r>
                        <a:rPr lang="bg-BG" sz="2400" i="1">
                          <a:latin typeface="Cambria Math"/>
                        </a:rPr>
                        <m:t>𝐹</m:t>
                      </m:r>
                      <m:r>
                        <m:rPr>
                          <m:sty m:val="p"/>
                        </m:rPr>
                        <a:rPr lang="bg-BG" sz="2400" i="0">
                          <a:latin typeface="Cambria Math"/>
                        </a:rPr>
                        <m:t>cos</m:t>
                      </m:r>
                      <m:r>
                        <a:rPr lang="bg-BG" sz="2400" i="1">
                          <a:latin typeface="Cambria Math"/>
                        </a:rPr>
                        <m:t>𝜃</m:t>
                      </m:r>
                      <m:r>
                        <a:rPr lang="bg-BG" sz="2400" i="0">
                          <a:latin typeface="Cambria Math"/>
                        </a:rPr>
                        <m:t>&gt;</m:t>
                      </m:r>
                      <m:r>
                        <a:rPr lang="bg-BG" sz="2400" i="1">
                          <a:latin typeface="Cambria Math"/>
                        </a:rPr>
                        <m:t>𝑇</m:t>
                      </m:r>
                      <m:r>
                        <a:rPr lang="bg-BG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+</m:t>
                      </m:r>
                      <m:r>
                        <a:rPr lang="bg-BG" sz="2400" i="1">
                          <a:latin typeface="Cambria Math"/>
                        </a:rPr>
                        <m:t>𝑇</m:t>
                      </m:r>
                      <m:sPre>
                        <m:sPre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bg-BG" sz="2400" i="1">
                              <a:latin typeface="Cambria Math"/>
                            </a:rPr>
                            <m:t>𝐵</m:t>
                          </m:r>
                        </m:sub>
                        <m:sup/>
                        <m:e/>
                      </m:sPre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3" name="Правоъгъл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445224"/>
                <a:ext cx="4062972" cy="46166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15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 Б. Транслационни направляващи опори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323528" y="1196752"/>
            <a:ext cx="871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Направляващите</a:t>
            </a:r>
            <a:r>
              <a:rPr lang="ru-RU" dirty="0"/>
              <a:t> с </a:t>
            </a:r>
            <a:r>
              <a:rPr lang="ru-RU" dirty="0" err="1"/>
              <a:t>триене</a:t>
            </a:r>
            <a:r>
              <a:rPr lang="ru-RU" dirty="0"/>
              <a:t> при </a:t>
            </a:r>
            <a:r>
              <a:rPr lang="ru-RU" dirty="0" err="1"/>
              <a:t>търкаляне</a:t>
            </a:r>
            <a:r>
              <a:rPr lang="ru-RU" dirty="0"/>
              <a:t> </a:t>
            </a:r>
            <a:r>
              <a:rPr lang="ru-RU" dirty="0" err="1"/>
              <a:t>значително</a:t>
            </a:r>
            <a:r>
              <a:rPr lang="ru-RU" dirty="0"/>
              <a:t> </a:t>
            </a:r>
            <a:r>
              <a:rPr lang="ru-RU" dirty="0" err="1"/>
              <a:t>по-добре</a:t>
            </a:r>
            <a:r>
              <a:rPr lang="ru-RU" dirty="0"/>
              <a:t> </a:t>
            </a:r>
            <a:r>
              <a:rPr lang="ru-RU" dirty="0" err="1"/>
              <a:t>удовлетворяват</a:t>
            </a:r>
            <a:r>
              <a:rPr lang="ru-RU" dirty="0"/>
              <a:t> </a:t>
            </a:r>
            <a:r>
              <a:rPr lang="ru-RU" dirty="0" err="1"/>
              <a:t>изисквания</a:t>
            </a:r>
            <a:r>
              <a:rPr lang="ru-RU" dirty="0"/>
              <a:t> за: </a:t>
            </a:r>
            <a:r>
              <a:rPr lang="ru-RU" dirty="0" err="1"/>
              <a:t>лекота</a:t>
            </a:r>
            <a:r>
              <a:rPr lang="ru-RU" dirty="0"/>
              <a:t> и </a:t>
            </a:r>
            <a:r>
              <a:rPr lang="ru-RU" dirty="0" err="1"/>
              <a:t>плавност</a:t>
            </a:r>
            <a:r>
              <a:rPr lang="ru-RU" dirty="0"/>
              <a:t> на </a:t>
            </a:r>
            <a:r>
              <a:rPr lang="ru-RU" dirty="0" err="1"/>
              <a:t>движенията</a:t>
            </a:r>
            <a:r>
              <a:rPr lang="ru-RU" dirty="0"/>
              <a:t>; малка </a:t>
            </a:r>
            <a:r>
              <a:rPr lang="ru-RU" dirty="0" err="1"/>
              <a:t>чувствителност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температурни</a:t>
            </a:r>
            <a:r>
              <a:rPr lang="ru-RU" dirty="0"/>
              <a:t> колебания; </a:t>
            </a:r>
            <a:r>
              <a:rPr lang="ru-RU" dirty="0" err="1"/>
              <a:t>безхлабинност</a:t>
            </a:r>
            <a:r>
              <a:rPr lang="ru-RU" dirty="0"/>
              <a:t> и </a:t>
            </a:r>
            <a:r>
              <a:rPr lang="ru-RU" dirty="0" err="1"/>
              <a:t>износоустойчивост</a:t>
            </a:r>
            <a:r>
              <a:rPr lang="ru-RU" dirty="0"/>
              <a:t>. </a:t>
            </a:r>
            <a:r>
              <a:rPr lang="ru-RU" dirty="0" err="1"/>
              <a:t>Опорните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търкалящи</a:t>
            </a:r>
            <a:r>
              <a:rPr lang="ru-RU" dirty="0"/>
              <a:t> се тела, </a:t>
            </a:r>
            <a:r>
              <a:rPr lang="ru-RU" dirty="0" err="1"/>
              <a:t>най-често</a:t>
            </a:r>
            <a:r>
              <a:rPr lang="ru-RU" dirty="0"/>
              <a:t> </a:t>
            </a:r>
            <a:r>
              <a:rPr lang="ru-RU" dirty="0" err="1"/>
              <a:t>сачми</a:t>
            </a:r>
            <a:r>
              <a:rPr lang="ru-RU" dirty="0"/>
              <a:t> и </a:t>
            </a:r>
            <a:r>
              <a:rPr lang="ru-RU" dirty="0" err="1"/>
              <a:t>стандартни</a:t>
            </a:r>
            <a:r>
              <a:rPr lang="ru-RU" dirty="0"/>
              <a:t> </a:t>
            </a:r>
            <a:r>
              <a:rPr lang="ru-RU" dirty="0" err="1"/>
              <a:t>търкалящи</a:t>
            </a:r>
            <a:r>
              <a:rPr lang="ru-RU" dirty="0"/>
              <a:t> лагери.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99" y="4293096"/>
            <a:ext cx="3358467" cy="1498977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60" y="2468388"/>
            <a:ext cx="3080174" cy="1545296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31" y="2778696"/>
            <a:ext cx="3222435" cy="1167549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5" y="4434826"/>
            <a:ext cx="3273934" cy="1215516"/>
          </a:xfrm>
          <a:prstGeom prst="rect">
            <a:avLst/>
          </a:prstGeom>
        </p:spPr>
      </p:pic>
      <p:sp>
        <p:nvSpPr>
          <p:cNvPr id="18" name="Правоъгълник 17"/>
          <p:cNvSpPr/>
          <p:nvPr/>
        </p:nvSpPr>
        <p:spPr>
          <a:xfrm>
            <a:off x="467711" y="827420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Търкалящи опори</a:t>
            </a:r>
          </a:p>
        </p:txBody>
      </p:sp>
    </p:spTree>
    <p:extLst>
      <p:ext uri="{BB962C8B-B14F-4D97-AF65-F5344CB8AC3E}">
        <p14:creationId xmlns:p14="http://schemas.microsoft.com/office/powerpoint/2010/main" val="3268058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/>
          <a:lstStyle/>
          <a:p>
            <a:r>
              <a:rPr lang="bg-BG" sz="2200" dirty="0"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rPr>
              <a:t>Видове направляващи опори според вида на триенето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5786478" cy="900106"/>
          </a:xfrm>
        </p:spPr>
        <p:txBody>
          <a:bodyPr/>
          <a:lstStyle/>
          <a:p>
            <a:pPr algn="just">
              <a:buNone/>
            </a:pPr>
            <a:r>
              <a:rPr lang="bg-BG" sz="1800" dirty="0">
                <a:effectLst/>
                <a:latin typeface="Arial" pitchFamily="34" charset="0"/>
                <a:cs typeface="Arial" pitchFamily="34" charset="0"/>
              </a:rPr>
              <a:t>	Според вида на триенето в контактните повърхнини направляващите опори биват: с триене при плъзгане, с триене при търкаляне, с флуидно триене и еластични направляващи.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999D1-F9A4-4778-B8C7-0170286633BE}" type="slidenum">
              <a:rPr lang="bg-BG" smtClean="0"/>
              <a:pPr/>
              <a:t>34</a:t>
            </a:fld>
            <a:endParaRPr lang="bg-BG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500306"/>
            <a:ext cx="24003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2500306"/>
            <a:ext cx="24193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572008"/>
            <a:ext cx="26193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4572008"/>
            <a:ext cx="26193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5074" y="1071546"/>
            <a:ext cx="2542927" cy="4900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 Б. Транслационни направляващи опори </a:t>
            </a:r>
            <a:r>
              <a:rPr lang="bg-BG" sz="2400" dirty="0">
                <a:solidFill>
                  <a:srgbClr val="FF0000"/>
                </a:solidFill>
              </a:rPr>
              <a:t>Дотук стигнахме с </a:t>
            </a:r>
            <a:r>
              <a:rPr lang="bg-BG" sz="2400">
                <a:solidFill>
                  <a:srgbClr val="FF0000"/>
                </a:solidFill>
              </a:rPr>
              <a:t>8 поток, 12.05.</a:t>
            </a:r>
            <a:endParaRPr lang="bg-BG" sz="2400" dirty="0">
              <a:solidFill>
                <a:srgbClr val="FF000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61695" y="1261628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Всяка </a:t>
            </a:r>
            <a:r>
              <a:rPr lang="ru-RU" dirty="0" err="1">
                <a:solidFill>
                  <a:srgbClr val="FF0000"/>
                </a:solidFill>
              </a:rPr>
              <a:t>транслационна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направляваща</a:t>
            </a:r>
            <a:r>
              <a:rPr lang="ru-RU" dirty="0">
                <a:solidFill>
                  <a:srgbClr val="FF0000"/>
                </a:solidFill>
              </a:rPr>
              <a:t> опора </a:t>
            </a:r>
            <a:r>
              <a:rPr lang="ru-RU" dirty="0"/>
              <a:t>се </a:t>
            </a:r>
            <a:r>
              <a:rPr lang="ru-RU" dirty="0" err="1"/>
              <a:t>образува</a:t>
            </a:r>
            <a:r>
              <a:rPr lang="ru-RU" dirty="0"/>
              <a:t> от две звена (тела) с </a:t>
            </a:r>
            <a:r>
              <a:rPr lang="ru-RU" dirty="0" err="1"/>
              <a:t>относителна</a:t>
            </a:r>
            <a:r>
              <a:rPr lang="ru-RU" dirty="0"/>
              <a:t> </a:t>
            </a:r>
            <a:r>
              <a:rPr lang="ru-RU" dirty="0" err="1"/>
              <a:t>праволинейна</a:t>
            </a:r>
            <a:r>
              <a:rPr lang="ru-RU" dirty="0"/>
              <a:t> </a:t>
            </a:r>
            <a:r>
              <a:rPr lang="ru-RU" dirty="0" err="1"/>
              <a:t>транслация</a:t>
            </a:r>
            <a:r>
              <a:rPr lang="ru-RU" dirty="0"/>
              <a:t> – </a:t>
            </a:r>
            <a:r>
              <a:rPr lang="ru-RU" dirty="0" err="1">
                <a:solidFill>
                  <a:srgbClr val="FF0000"/>
                </a:solidFill>
              </a:rPr>
              <a:t>кинематичната</a:t>
            </a:r>
            <a:r>
              <a:rPr lang="ru-RU" dirty="0">
                <a:solidFill>
                  <a:srgbClr val="FF0000"/>
                </a:solidFill>
              </a:rPr>
              <a:t> двоица е </a:t>
            </a:r>
            <a:r>
              <a:rPr lang="ru-RU" dirty="0" err="1">
                <a:solidFill>
                  <a:srgbClr val="FF0000"/>
                </a:solidFill>
              </a:rPr>
              <a:t>плъзгаща</a:t>
            </a:r>
            <a:r>
              <a:rPr lang="ru-RU" dirty="0">
                <a:solidFill>
                  <a:srgbClr val="FF0000"/>
                </a:solidFill>
              </a:rPr>
              <a:t>.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Правоъгълник 3"/>
          <p:cNvSpPr/>
          <p:nvPr/>
        </p:nvSpPr>
        <p:spPr>
          <a:xfrm>
            <a:off x="153055" y="2979593"/>
            <a:ext cx="8781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Транслационните</a:t>
            </a:r>
            <a:r>
              <a:rPr lang="ru-RU" dirty="0"/>
              <a:t> </a:t>
            </a:r>
            <a:r>
              <a:rPr lang="ru-RU" dirty="0" err="1"/>
              <a:t>направляващи</a:t>
            </a:r>
            <a:r>
              <a:rPr lang="ru-RU" dirty="0"/>
              <a:t> опори се делят на </a:t>
            </a:r>
            <a:r>
              <a:rPr lang="ru-RU" dirty="0" err="1">
                <a:solidFill>
                  <a:srgbClr val="FF0000"/>
                </a:solidFill>
              </a:rPr>
              <a:t>отворени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или </a:t>
            </a:r>
            <a:r>
              <a:rPr lang="ru-RU" dirty="0" err="1"/>
              <a:t>открити</a:t>
            </a:r>
            <a:r>
              <a:rPr lang="ru-RU" dirty="0"/>
              <a:t> (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>
                <a:solidFill>
                  <a:srgbClr val="FF0000"/>
                </a:solidFill>
              </a:rPr>
              <a:t>силово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затваряне</a:t>
            </a:r>
            <a:r>
              <a:rPr lang="ru-RU" dirty="0"/>
              <a:t>) и </a:t>
            </a:r>
            <a:r>
              <a:rPr lang="ru-RU" dirty="0" err="1">
                <a:solidFill>
                  <a:srgbClr val="FF0000"/>
                </a:solidFill>
              </a:rPr>
              <a:t>затворени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или </a:t>
            </a:r>
            <a:r>
              <a:rPr lang="ru-RU" dirty="0" err="1"/>
              <a:t>закрити</a:t>
            </a:r>
            <a:r>
              <a:rPr lang="ru-RU" dirty="0"/>
              <a:t> (с </a:t>
            </a:r>
            <a:r>
              <a:rPr lang="ru-RU" dirty="0" err="1">
                <a:solidFill>
                  <a:srgbClr val="FF0000"/>
                </a:solidFill>
              </a:rPr>
              <a:t>геометрично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затваряне</a:t>
            </a:r>
            <a:r>
              <a:rPr lang="ru-RU" dirty="0"/>
              <a:t>). </a:t>
            </a:r>
            <a:endParaRPr lang="bg-BG" dirty="0"/>
          </a:p>
        </p:txBody>
      </p:sp>
      <p:sp>
        <p:nvSpPr>
          <p:cNvPr id="10" name="Rectangle 9"/>
          <p:cNvSpPr/>
          <p:nvPr/>
        </p:nvSpPr>
        <p:spPr>
          <a:xfrm>
            <a:off x="2411760" y="22002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2"/>
              </a:rPr>
              <a:t>https://www.youtube.com/watch?v=C-oekaSZK5o</a:t>
            </a:r>
            <a:endParaRPr lang="bg-BG" sz="1400" dirty="0"/>
          </a:p>
          <a:p>
            <a:endParaRPr lang="bg-BG" sz="1400" dirty="0"/>
          </a:p>
        </p:txBody>
      </p:sp>
      <p:sp>
        <p:nvSpPr>
          <p:cNvPr id="25" name="Rectangle 24"/>
          <p:cNvSpPr/>
          <p:nvPr/>
        </p:nvSpPr>
        <p:spPr>
          <a:xfrm>
            <a:off x="2530132" y="48691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https://www.youtube.com/watch?v=r_4rwxU1cbw</a:t>
            </a:r>
            <a:endParaRPr lang="bg-BG" sz="1400" dirty="0"/>
          </a:p>
          <a:p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52921846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85766" y="2420888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None/>
            </a:pPr>
            <a:r>
              <a:rPr lang="bg-BG" sz="3600" dirty="0">
                <a:solidFill>
                  <a:schemeClr val="accent2"/>
                </a:solidFill>
              </a:rPr>
              <a:t>Благодаря за вниманието!</a:t>
            </a: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596" y="4429132"/>
            <a:ext cx="814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bg-BG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bg-BG" dirty="0"/>
          </a:p>
          <a:p>
            <a:r>
              <a:rPr lang="bg-BG" dirty="0">
                <a:latin typeface="Arial" pitchFamily="34" charset="0"/>
              </a:rPr>
              <a:t>Забележка: Презентацията е изготвена съвместно с </a:t>
            </a:r>
            <a:r>
              <a:rPr lang="ru-RU" dirty="0">
                <a:latin typeface="Arial" pitchFamily="34" charset="0"/>
              </a:rPr>
              <a:t>катедра ТММ;</a:t>
            </a:r>
          </a:p>
        </p:txBody>
      </p:sp>
    </p:spTree>
    <p:extLst>
      <p:ext uri="{BB962C8B-B14F-4D97-AF65-F5344CB8AC3E}">
        <p14:creationId xmlns:p14="http://schemas.microsoft.com/office/powerpoint/2010/main" val="151764053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А.1 Оси и валове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4790" y="836712"/>
            <a:ext cx="87129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Валовете</a:t>
            </a:r>
            <a:r>
              <a:rPr lang="ru-RU" dirty="0"/>
              <a:t> поддържат закрепените върху тях елементи и се въртят заедно с тях, като </a:t>
            </a:r>
            <a:r>
              <a:rPr lang="ru-RU" dirty="0">
                <a:solidFill>
                  <a:srgbClr val="FF0000"/>
                </a:solidFill>
              </a:rPr>
              <a:t>предават въртящ момент</a:t>
            </a:r>
            <a:r>
              <a:rPr lang="ru-RU" dirty="0"/>
              <a:t> към друг вал. В тях характерно напрежение е </a:t>
            </a:r>
            <a:r>
              <a:rPr lang="ru-RU" dirty="0">
                <a:solidFill>
                  <a:srgbClr val="FF0000"/>
                </a:solidFill>
              </a:rPr>
              <a:t>напрежението на усукване. </a:t>
            </a:r>
            <a:r>
              <a:rPr lang="ru-RU" dirty="0"/>
              <a:t>То се предизвиква от пренасяния въртящ момент и се придружава от напрежение на огъване от действието на напречни сили. Освен това, в зависимост от конкретния случай, валовете могат да изпитват </a:t>
            </a:r>
            <a:r>
              <a:rPr lang="ru-RU" dirty="0">
                <a:solidFill>
                  <a:srgbClr val="FF0000"/>
                </a:solidFill>
              </a:rPr>
              <a:t>натоварване на опън, натиск, срязване и др.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516" y="3013501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 конструктивно изпълнение валовете биват: </a:t>
            </a:r>
            <a:r>
              <a:rPr lang="ru-RU" dirty="0">
                <a:solidFill>
                  <a:srgbClr val="FF0000"/>
                </a:solidFill>
              </a:rPr>
              <a:t>прави</a:t>
            </a:r>
            <a:r>
              <a:rPr lang="ru-RU" dirty="0"/>
              <a:t> валове, </a:t>
            </a:r>
            <a:r>
              <a:rPr lang="ru-RU" dirty="0">
                <a:solidFill>
                  <a:srgbClr val="FF0000"/>
                </a:solidFill>
              </a:rPr>
              <a:t>колянови</a:t>
            </a:r>
            <a:r>
              <a:rPr lang="ru-RU" dirty="0"/>
              <a:t> и </a:t>
            </a:r>
            <a:r>
              <a:rPr lang="ru-RU" dirty="0">
                <a:solidFill>
                  <a:srgbClr val="FF0000"/>
                </a:solidFill>
              </a:rPr>
              <a:t>гъвкави</a:t>
            </a:r>
            <a:r>
              <a:rPr lang="ru-RU" dirty="0"/>
              <a:t> валове.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/>
          <a:stretch/>
        </p:blipFill>
        <p:spPr>
          <a:xfrm>
            <a:off x="222685" y="3741105"/>
            <a:ext cx="4421323" cy="27891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313649" y="3897204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Прави гладки валове </a:t>
            </a:r>
          </a:p>
        </p:txBody>
      </p:sp>
      <p:sp>
        <p:nvSpPr>
          <p:cNvPr id="7" name="Rectangle 6"/>
          <p:cNvSpPr/>
          <p:nvPr/>
        </p:nvSpPr>
        <p:spPr>
          <a:xfrm>
            <a:off x="6344323" y="5165077"/>
            <a:ext cx="266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Прави стъпаловидни валове </a:t>
            </a:r>
          </a:p>
        </p:txBody>
      </p:sp>
    </p:spTree>
    <p:extLst>
      <p:ext uri="{BB962C8B-B14F-4D97-AF65-F5344CB8AC3E}">
        <p14:creationId xmlns:p14="http://schemas.microsoft.com/office/powerpoint/2010/main" val="3077586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А.1 Оси и валове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8" y="908720"/>
            <a:ext cx="3833560" cy="3099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067944" y="1268072"/>
            <a:ext cx="49685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Коляновите валове </a:t>
            </a:r>
            <a:r>
              <a:rPr lang="ru-RU" dirty="0"/>
              <a:t>обикновено задвижват механизми, например коляно-мотовилкови, които превръщат праволинейна транслация в ротация (двигатели с вътрешно горене) или обратно (компресори, помпи и др.).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" y="4360770"/>
            <a:ext cx="3967081" cy="163312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464496" y="3884671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Гъвкави валове </a:t>
            </a:r>
            <a:r>
              <a:rPr lang="ru-RU" dirty="0"/>
              <a:t>се използват за задвижване на малки преносими машини (пробивни машини, шлайф-машини и др.). Тези валове се състоят от отделни снопчета стоманена тел, навити по винтова линия, като за всеки два съседни слоя навиването е в различна (лява и дясна) посока.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6961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А.1 Оси и валове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5516" y="836712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Когато натоварващите </a:t>
            </a:r>
            <a:r>
              <a:rPr lang="ru-RU" dirty="0">
                <a:solidFill>
                  <a:srgbClr val="FF0000"/>
                </a:solidFill>
              </a:rPr>
              <a:t>сили</a:t>
            </a:r>
            <a:r>
              <a:rPr lang="ru-RU" dirty="0"/>
              <a:t> действат </a:t>
            </a:r>
            <a:r>
              <a:rPr lang="ru-RU" dirty="0">
                <a:solidFill>
                  <a:srgbClr val="FF0000"/>
                </a:solidFill>
              </a:rPr>
              <a:t>перпендикулярно на осовата линия</a:t>
            </a:r>
            <a:r>
              <a:rPr lang="ru-RU" dirty="0"/>
              <a:t>, частите на осите и валовете, които лежат в лагерите, се наричат </a:t>
            </a:r>
            <a:r>
              <a:rPr lang="ru-RU" dirty="0">
                <a:solidFill>
                  <a:srgbClr val="FF0000"/>
                </a:solidFill>
              </a:rPr>
              <a:t>шийки.</a:t>
            </a:r>
            <a:endParaRPr lang="bg-BG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324" y="1483043"/>
            <a:ext cx="4311003" cy="2305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4572000" y="220486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Цилиндрични – крайни и средни, конусни, сферични.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10" y="4581128"/>
            <a:ext cx="5228274" cy="20162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99401" y="3789040"/>
            <a:ext cx="8676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Когато натоварващите </a:t>
            </a:r>
            <a:r>
              <a:rPr lang="ru-RU" dirty="0">
                <a:solidFill>
                  <a:srgbClr val="FF0000"/>
                </a:solidFill>
              </a:rPr>
              <a:t>сили</a:t>
            </a:r>
            <a:r>
              <a:rPr lang="ru-RU" dirty="0"/>
              <a:t> действат </a:t>
            </a:r>
            <a:r>
              <a:rPr lang="ru-RU" dirty="0">
                <a:solidFill>
                  <a:srgbClr val="FF0000"/>
                </a:solidFill>
              </a:rPr>
              <a:t>по осова линия</a:t>
            </a:r>
            <a:r>
              <a:rPr lang="ru-RU" dirty="0"/>
              <a:t>, частите на осите и валовете, които лежат в лагерите, се наричат </a:t>
            </a:r>
            <a:r>
              <a:rPr lang="ru-RU" dirty="0">
                <a:solidFill>
                  <a:srgbClr val="FF0000"/>
                </a:solidFill>
              </a:rPr>
              <a:t>пети.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2083771" y="1772816"/>
            <a:ext cx="170654" cy="10783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Down Arrow 8"/>
          <p:cNvSpPr/>
          <p:nvPr/>
        </p:nvSpPr>
        <p:spPr>
          <a:xfrm>
            <a:off x="5076056" y="4725144"/>
            <a:ext cx="144016" cy="1152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Rectangle 9"/>
          <p:cNvSpPr/>
          <p:nvPr/>
        </p:nvSpPr>
        <p:spPr>
          <a:xfrm>
            <a:off x="1" y="4558995"/>
            <a:ext cx="3491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тях опорните повърхнини са плоски ротационни повърхнини. Използват се </a:t>
            </a:r>
            <a:r>
              <a:rPr lang="ru-RU" dirty="0">
                <a:solidFill>
                  <a:srgbClr val="FF0000"/>
                </a:solidFill>
              </a:rPr>
              <a:t>цяла, пръстеновидна</a:t>
            </a:r>
            <a:r>
              <a:rPr lang="ru-RU" dirty="0"/>
              <a:t> и </a:t>
            </a:r>
            <a:r>
              <a:rPr lang="ru-RU" dirty="0">
                <a:solidFill>
                  <a:srgbClr val="FF0000"/>
                </a:solidFill>
              </a:rPr>
              <a:t>гребеновидна</a:t>
            </a:r>
            <a:r>
              <a:rPr lang="ru-RU" dirty="0"/>
              <a:t> пета.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90227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7" grpId="0"/>
      <p:bldP spid="8" grpId="0" animBg="1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А.1 Оси и валове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0198" y="818867"/>
            <a:ext cx="427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Изчисляване на оси и прави валове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512" y="1556792"/>
            <a:ext cx="87236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Изчисляването на якост </a:t>
            </a:r>
            <a:r>
              <a:rPr lang="ru-RU" dirty="0"/>
              <a:t>се прави по допустимите напрежения за материала, от който са изработени осите и валовете.</a:t>
            </a:r>
            <a:endParaRPr lang="en-US" dirty="0"/>
          </a:p>
          <a:p>
            <a:pPr algn="just"/>
            <a:endParaRPr lang="ru-RU" dirty="0"/>
          </a:p>
          <a:p>
            <a:pPr algn="just"/>
            <a:r>
              <a:rPr lang="ru-RU" dirty="0">
                <a:solidFill>
                  <a:srgbClr val="FF0000"/>
                </a:solidFill>
              </a:rPr>
              <a:t>Изчисляването на коравина </a:t>
            </a:r>
            <a:r>
              <a:rPr lang="ru-RU" dirty="0"/>
              <a:t>се прави по допустимите деформации. </a:t>
            </a:r>
            <a:endParaRPr lang="en-US" dirty="0"/>
          </a:p>
          <a:p>
            <a:pPr algn="just"/>
            <a:endParaRPr lang="ru-RU" dirty="0"/>
          </a:p>
          <a:p>
            <a:pPr algn="just"/>
            <a:r>
              <a:rPr lang="ru-RU" dirty="0">
                <a:solidFill>
                  <a:srgbClr val="FF0000"/>
                </a:solidFill>
              </a:rPr>
              <a:t>Изчисляването на трептене (вибрации) </a:t>
            </a:r>
            <a:r>
              <a:rPr lang="ru-RU" dirty="0"/>
              <a:t>се прави за определяне на граничните ъглови скорости, между които лежи зоната на интензивни трептения при резонанс.</a:t>
            </a:r>
          </a:p>
        </p:txBody>
      </p:sp>
    </p:spTree>
    <p:extLst>
      <p:ext uri="{BB962C8B-B14F-4D97-AF65-F5344CB8AC3E}">
        <p14:creationId xmlns:p14="http://schemas.microsoft.com/office/powerpoint/2010/main" val="1761724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54" y="79115"/>
            <a:ext cx="3839300" cy="644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А.1 Оси и валове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9512" y="836712"/>
            <a:ext cx="468052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При цялостното изчисляване на осите и валовете се препоръчва да се спазва следният ред:</a:t>
            </a:r>
          </a:p>
          <a:p>
            <a:pPr algn="just"/>
            <a:r>
              <a:rPr lang="ru-RU" dirty="0"/>
              <a:t>         1. Уточняване на изчислителна схема на вала;</a:t>
            </a:r>
          </a:p>
          <a:p>
            <a:pPr algn="just"/>
            <a:r>
              <a:rPr lang="ru-RU" dirty="0"/>
              <a:t>         2. Определяне на натоварващите сили (големини, характер на действие и др.);</a:t>
            </a:r>
          </a:p>
          <a:p>
            <a:pPr algn="just"/>
            <a:r>
              <a:rPr lang="ru-RU" dirty="0"/>
              <a:t>         3. Определяне на вътрешните (разрезните) усилия и построяване на диаграмите им;</a:t>
            </a:r>
          </a:p>
          <a:p>
            <a:pPr algn="just"/>
            <a:r>
              <a:rPr lang="ru-RU" dirty="0"/>
              <a:t>         4. Определяне на диаметрите в характерните сечения;</a:t>
            </a:r>
          </a:p>
          <a:p>
            <a:pPr algn="just"/>
            <a:r>
              <a:rPr lang="ru-RU" dirty="0"/>
              <a:t>         5. Уточняване, чрез начертаване, на окончателната форма на оста (глава, шийки, тяло, канали и др.);</a:t>
            </a:r>
          </a:p>
          <a:p>
            <a:pPr algn="just"/>
            <a:r>
              <a:rPr lang="ru-RU" dirty="0"/>
              <a:t>         6. Определяне на действителния коефициент на сигурност в опасните сечения.</a:t>
            </a:r>
          </a:p>
        </p:txBody>
      </p:sp>
    </p:spTree>
    <p:extLst>
      <p:ext uri="{BB962C8B-B14F-4D97-AF65-F5344CB8AC3E}">
        <p14:creationId xmlns:p14="http://schemas.microsoft.com/office/powerpoint/2010/main" val="16750401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А.1 Оси и валове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0198" y="818867"/>
            <a:ext cx="427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Изчисляване на оси и прави валове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43808" y="1988840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0070C0"/>
                </a:solidFill>
              </a:rPr>
              <a:t>Изчисляване на якост </a:t>
            </a:r>
          </a:p>
        </p:txBody>
      </p:sp>
      <p:sp>
        <p:nvSpPr>
          <p:cNvPr id="5" name="Rectangle 4"/>
          <p:cNvSpPr/>
          <p:nvPr/>
        </p:nvSpPr>
        <p:spPr>
          <a:xfrm>
            <a:off x="326210" y="2358171"/>
            <a:ext cx="8610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Осите, както и валовете, пренасящи сравнително </a:t>
            </a:r>
            <a:r>
              <a:rPr lang="ru-RU" dirty="0">
                <a:solidFill>
                  <a:srgbClr val="0070C0"/>
                </a:solidFill>
              </a:rPr>
              <a:t>малък въртящ момент</a:t>
            </a:r>
            <a:r>
              <a:rPr lang="ru-RU" dirty="0"/>
              <a:t>, но натоварени </a:t>
            </a:r>
            <a:r>
              <a:rPr lang="ru-RU" dirty="0">
                <a:solidFill>
                  <a:srgbClr val="0070C0"/>
                </a:solidFill>
              </a:rPr>
              <a:t>с голям огъващ момент</a:t>
            </a:r>
            <a:r>
              <a:rPr lang="ru-RU" dirty="0"/>
              <a:t>, се изчисляват на </a:t>
            </a:r>
            <a:r>
              <a:rPr lang="ru-RU" dirty="0">
                <a:solidFill>
                  <a:srgbClr val="0070C0"/>
                </a:solidFill>
              </a:rPr>
              <a:t>огъване.</a:t>
            </a:r>
            <a:endParaRPr lang="bg-BG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5536" y="3938817"/>
            <a:ext cx="3191964" cy="1031629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</p:spPr>
        <p:txBody>
          <a:bodyPr/>
          <a:lstStyle/>
          <a:p>
            <a:r>
              <a:rPr lang="bg-BG">
                <a:noFill/>
              </a:rPr>
              <a:t> </a:t>
            </a:r>
          </a:p>
        </p:txBody>
      </p:sp>
      <p:sp>
        <p:nvSpPr>
          <p:cNvPr id="8" name="Rectangle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16016" y="4176029"/>
            <a:ext cx="2779543" cy="557204"/>
          </a:xfrm>
          <a:prstGeom prst="rect">
            <a:avLst/>
          </a:prstGeom>
          <a:blipFill rotWithShape="1">
            <a:blip r:embed="rId3" cstate="print"/>
            <a:stretch>
              <a:fillRect/>
            </a:stretch>
          </a:blipFill>
        </p:spPr>
        <p:txBody>
          <a:bodyPr/>
          <a:lstStyle/>
          <a:p>
            <a:r>
              <a:rPr lang="bg-BG">
                <a:noFill/>
              </a:rPr>
              <a:t> </a:t>
            </a:r>
          </a:p>
        </p:txBody>
      </p:sp>
      <p:sp>
        <p:nvSpPr>
          <p:cNvPr id="9" name="Rectangle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4670" y="5085184"/>
            <a:ext cx="2870851" cy="956929"/>
          </a:xfrm>
          <a:prstGeom prst="rect">
            <a:avLst/>
          </a:prstGeom>
          <a:blipFill rotWithShape="1">
            <a:blip r:embed="rId4" cstate="print"/>
            <a:stretch>
              <a:fillRect/>
            </a:stretch>
          </a:blipFill>
        </p:spPr>
        <p:txBody>
          <a:bodyPr/>
          <a:lstStyle/>
          <a:p>
            <a:r>
              <a:rPr lang="bg-BG">
                <a:noFill/>
              </a:rPr>
              <a:t> </a:t>
            </a:r>
          </a:p>
        </p:txBody>
      </p:sp>
      <p:sp>
        <p:nvSpPr>
          <p:cNvPr id="20" name="Rectangle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02298" y="5061599"/>
            <a:ext cx="3251531" cy="956929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</p:spPr>
        <p:txBody>
          <a:bodyPr/>
          <a:lstStyle/>
          <a:p>
            <a:r>
              <a:rPr lang="bg-BG" dirty="0">
                <a:noFill/>
              </a:rPr>
              <a:t> </a:t>
            </a:r>
          </a:p>
        </p:txBody>
      </p:sp>
      <p:sp>
        <p:nvSpPr>
          <p:cNvPr id="10" name="Rectangle 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94439" y="6140823"/>
            <a:ext cx="2822696" cy="614142"/>
          </a:xfrm>
          <a:prstGeom prst="rect">
            <a:avLst/>
          </a:prstGeom>
          <a:blipFill rotWithShape="1">
            <a:blip r:embed="rId6" cstate="print"/>
            <a:stretch>
              <a:fillRect/>
            </a:stretch>
          </a:blipFill>
        </p:spPr>
        <p:txBody>
          <a:bodyPr/>
          <a:lstStyle/>
          <a:p>
            <a:r>
              <a:rPr lang="bg-BG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61724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8" grpId="0" animBg="1"/>
      <p:bldP spid="9" grpId="0" animBg="1"/>
      <p:bldP spid="20" grpId="0" animBg="1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ито място">
  <a:themeElements>
    <a:clrScheme name="Открито място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ито място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ито място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Открито място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Открито място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Открито място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Открито място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6803</TotalTime>
  <Words>2675</Words>
  <Application>Microsoft Office PowerPoint</Application>
  <PresentationFormat>On-screen Show (4:3)</PresentationFormat>
  <Paragraphs>198</Paragraphs>
  <Slides>36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Arial Narrow</vt:lpstr>
      <vt:lpstr>Calibri</vt:lpstr>
      <vt:lpstr>Cambria Math</vt:lpstr>
      <vt:lpstr>Lucida Sans Unicode</vt:lpstr>
      <vt:lpstr>Tahoma</vt:lpstr>
      <vt:lpstr>Verdana</vt:lpstr>
      <vt:lpstr>Wingdings</vt:lpstr>
      <vt:lpstr>Wingdings 2</vt:lpstr>
      <vt:lpstr>Wingdings 3</vt:lpstr>
      <vt:lpstr>Открито място</vt:lpstr>
      <vt:lpstr>Equation</vt:lpstr>
      <vt:lpstr>ЛАГЕРНИ ОПОРИ</vt:lpstr>
      <vt:lpstr>Лагерни опори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Лагерни опори</vt:lpstr>
      <vt:lpstr>PowerPoint Presentation</vt:lpstr>
      <vt:lpstr>PowerPoint Presentation</vt:lpstr>
      <vt:lpstr>PowerPoint Presentation</vt:lpstr>
      <vt:lpstr>PowerPoint Presentation</vt:lpstr>
      <vt:lpstr>Видове лагери според характера на триене между контактуващите повърхнини и някои конструктивни особености</vt:lpstr>
      <vt:lpstr>PowerPoint Presentation</vt:lpstr>
      <vt:lpstr>PowerPoint Presentation</vt:lpstr>
      <vt:lpstr>  Магнитни лагери </vt:lpstr>
      <vt:lpstr>PowerPoint Presentation</vt:lpstr>
      <vt:lpstr>PowerPoint Presentation</vt:lpstr>
      <vt:lpstr>Видове лагери според характера на триене между контактуващите повърхнини и някои конструктивни особености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Видове направляващи опори според вида на триенето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Машинознание</dc:title>
  <dc:creator>sasho&amp;yana</dc:creator>
  <cp:lastModifiedBy>Elitsa Tomova</cp:lastModifiedBy>
  <cp:revision>430</cp:revision>
  <dcterms:created xsi:type="dcterms:W3CDTF">2012-02-08T18:51:19Z</dcterms:created>
  <dcterms:modified xsi:type="dcterms:W3CDTF">2021-05-14T13:37:41Z</dcterms:modified>
</cp:coreProperties>
</file>